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5" r:id="rId2"/>
  </p:sldMasterIdLst>
  <p:notesMasterIdLst>
    <p:notesMasterId r:id="rId73"/>
  </p:notesMasterIdLst>
  <p:handoutMasterIdLst>
    <p:handoutMasterId r:id="rId74"/>
  </p:handoutMasterIdLst>
  <p:sldIdLst>
    <p:sldId id="1794" r:id="rId3"/>
    <p:sldId id="2362" r:id="rId4"/>
    <p:sldId id="2365" r:id="rId5"/>
    <p:sldId id="2366" r:id="rId6"/>
    <p:sldId id="2367" r:id="rId7"/>
    <p:sldId id="2369" r:id="rId8"/>
    <p:sldId id="2370" r:id="rId9"/>
    <p:sldId id="2371" r:id="rId10"/>
    <p:sldId id="2364" r:id="rId11"/>
    <p:sldId id="1884" r:id="rId12"/>
    <p:sldId id="1886" r:id="rId13"/>
    <p:sldId id="2337" r:id="rId14"/>
    <p:sldId id="2333" r:id="rId15"/>
    <p:sldId id="1830" r:id="rId16"/>
    <p:sldId id="2334" r:id="rId17"/>
    <p:sldId id="2338" r:id="rId18"/>
    <p:sldId id="2372" r:id="rId19"/>
    <p:sldId id="2373" r:id="rId20"/>
    <p:sldId id="2059" r:id="rId21"/>
    <p:sldId id="2060" r:id="rId22"/>
    <p:sldId id="2062" r:id="rId23"/>
    <p:sldId id="2063" r:id="rId24"/>
    <p:sldId id="2064" r:id="rId25"/>
    <p:sldId id="1800" r:id="rId26"/>
    <p:sldId id="1455" r:id="rId27"/>
    <p:sldId id="1593" r:id="rId28"/>
    <p:sldId id="1420" r:id="rId29"/>
    <p:sldId id="1421" r:id="rId30"/>
    <p:sldId id="1422" r:id="rId31"/>
    <p:sldId id="1423" r:id="rId32"/>
    <p:sldId id="1424" r:id="rId33"/>
    <p:sldId id="1425" r:id="rId34"/>
    <p:sldId id="1426" r:id="rId35"/>
    <p:sldId id="1427" r:id="rId36"/>
    <p:sldId id="1428" r:id="rId37"/>
    <p:sldId id="1429" r:id="rId38"/>
    <p:sldId id="1430" r:id="rId39"/>
    <p:sldId id="1431" r:id="rId40"/>
    <p:sldId id="1432" r:id="rId41"/>
    <p:sldId id="1434" r:id="rId42"/>
    <p:sldId id="1754" r:id="rId43"/>
    <p:sldId id="2077" r:id="rId44"/>
    <p:sldId id="2113" r:id="rId45"/>
    <p:sldId id="2339" r:id="rId46"/>
    <p:sldId id="2262" r:id="rId47"/>
    <p:sldId id="2315" r:id="rId48"/>
    <p:sldId id="2359" r:id="rId49"/>
    <p:sldId id="809" r:id="rId50"/>
    <p:sldId id="803" r:id="rId51"/>
    <p:sldId id="2331" r:id="rId52"/>
    <p:sldId id="2266" r:id="rId53"/>
    <p:sldId id="2293" r:id="rId54"/>
    <p:sldId id="2341" r:id="rId55"/>
    <p:sldId id="2342" r:id="rId56"/>
    <p:sldId id="2343" r:id="rId57"/>
    <p:sldId id="2344" r:id="rId58"/>
    <p:sldId id="2345" r:id="rId59"/>
    <p:sldId id="2305" r:id="rId60"/>
    <p:sldId id="2360" r:id="rId61"/>
    <p:sldId id="2154" r:id="rId62"/>
    <p:sldId id="2157" r:id="rId63"/>
    <p:sldId id="632" r:id="rId64"/>
    <p:sldId id="2158" r:id="rId65"/>
    <p:sldId id="2159" r:id="rId66"/>
    <p:sldId id="2161" r:id="rId67"/>
    <p:sldId id="950" r:id="rId68"/>
    <p:sldId id="2356" r:id="rId69"/>
    <p:sldId id="2361" r:id="rId70"/>
    <p:sldId id="2350" r:id="rId71"/>
    <p:sldId id="773" r:id="rId72"/>
  </p:sldIdLst>
  <p:sldSz cx="12192000" cy="6858000"/>
  <p:notesSz cx="6858000" cy="9144000"/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0" autoAdjust="0"/>
    <p:restoredTop sz="86732" autoAdjust="0"/>
  </p:normalViewPr>
  <p:slideViewPr>
    <p:cSldViewPr>
      <p:cViewPr varScale="1">
        <p:scale>
          <a:sx n="52" d="100"/>
          <a:sy n="52" d="100"/>
        </p:scale>
        <p:origin x="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28"/>
    </p:cViewPr>
  </p:sorterViewPr>
  <p:notesViewPr>
    <p:cSldViewPr>
      <p:cViewPr varScale="1">
        <p:scale>
          <a:sx n="89" d="100"/>
          <a:sy n="89" d="100"/>
        </p:scale>
        <p:origin x="-384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B29018-59A0-42E1-A02D-D3214B7462F5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1A8DE-BD28-47DB-AE18-4FAB3E8E6330}">
      <dgm:prSet phldrT="[Text]"/>
      <dgm:spPr/>
      <dgm:t>
        <a:bodyPr/>
        <a:lstStyle/>
        <a:p>
          <a:r>
            <a:rPr lang="en-US" dirty="0" smtClean="0"/>
            <a:t>Power</a:t>
          </a:r>
          <a:endParaRPr lang="en-US" dirty="0"/>
        </a:p>
      </dgm:t>
    </dgm:pt>
    <dgm:pt modelId="{761D0908-D445-4D2F-B5FC-C49F1FF7239B}" type="parTrans" cxnId="{37683C67-48DA-4088-BAC6-37C1EFF5B4CB}">
      <dgm:prSet/>
      <dgm:spPr/>
      <dgm:t>
        <a:bodyPr/>
        <a:lstStyle/>
        <a:p>
          <a:endParaRPr lang="en-US"/>
        </a:p>
      </dgm:t>
    </dgm:pt>
    <dgm:pt modelId="{4B093602-7BE0-42A2-8F4F-B21157BE60E6}" type="sibTrans" cxnId="{37683C67-48DA-4088-BAC6-37C1EFF5B4CB}">
      <dgm:prSet/>
      <dgm:spPr/>
      <dgm:t>
        <a:bodyPr/>
        <a:lstStyle/>
        <a:p>
          <a:endParaRPr lang="en-US"/>
        </a:p>
      </dgm:t>
    </dgm:pt>
    <dgm:pt modelId="{651DD01E-0262-4A6D-970A-D4666F983D1F}">
      <dgm:prSet phldrT="[Text]"/>
      <dgm:spPr/>
      <dgm:t>
        <a:bodyPr/>
        <a:lstStyle/>
        <a:p>
          <a:r>
            <a:rPr lang="en-US" dirty="0" smtClean="0"/>
            <a:t>2500 </a:t>
          </a:r>
          <a:r>
            <a:rPr lang="en-US" dirty="0" err="1" smtClean="0"/>
            <a:t>kCal</a:t>
          </a:r>
          <a:r>
            <a:rPr lang="en-US" dirty="0" smtClean="0"/>
            <a:t>/day = 100Watts</a:t>
          </a:r>
          <a:endParaRPr lang="en-US" dirty="0"/>
        </a:p>
      </dgm:t>
    </dgm:pt>
    <dgm:pt modelId="{C2FA9571-3386-4F16-9F45-C2DD386DD3A1}" type="parTrans" cxnId="{9A7B0FE3-9145-4AAE-BA3B-CD919D341BB5}">
      <dgm:prSet/>
      <dgm:spPr/>
      <dgm:t>
        <a:bodyPr/>
        <a:lstStyle/>
        <a:p>
          <a:endParaRPr lang="en-US"/>
        </a:p>
      </dgm:t>
    </dgm:pt>
    <dgm:pt modelId="{78D2765A-10E4-477F-8D25-640593EF6D3A}" type="sibTrans" cxnId="{9A7B0FE3-9145-4AAE-BA3B-CD919D341BB5}">
      <dgm:prSet/>
      <dgm:spPr/>
      <dgm:t>
        <a:bodyPr/>
        <a:lstStyle/>
        <a:p>
          <a:endParaRPr lang="en-US"/>
        </a:p>
      </dgm:t>
    </dgm:pt>
    <dgm:pt modelId="{F0909498-B495-4572-9073-B6B65456C9F0}">
      <dgm:prSet phldrT="[Text]"/>
      <dgm:spPr/>
      <dgm:t>
        <a:bodyPr/>
        <a:lstStyle/>
        <a:p>
          <a:r>
            <a:rPr lang="en-US" dirty="0" smtClean="0"/>
            <a:t>Clock speed</a:t>
          </a:r>
          <a:endParaRPr lang="en-US" dirty="0"/>
        </a:p>
      </dgm:t>
    </dgm:pt>
    <dgm:pt modelId="{55A30D49-60FE-4685-91F0-302B87AD84E7}" type="parTrans" cxnId="{618907A6-557F-411A-961D-46865D976568}">
      <dgm:prSet/>
      <dgm:spPr/>
      <dgm:t>
        <a:bodyPr/>
        <a:lstStyle/>
        <a:p>
          <a:endParaRPr lang="en-US"/>
        </a:p>
      </dgm:t>
    </dgm:pt>
    <dgm:pt modelId="{8D570A9A-3A4F-4673-B634-6D96B39F05CF}" type="sibTrans" cxnId="{618907A6-557F-411A-961D-46865D976568}">
      <dgm:prSet/>
      <dgm:spPr/>
      <dgm:t>
        <a:bodyPr/>
        <a:lstStyle/>
        <a:p>
          <a:endParaRPr lang="en-US"/>
        </a:p>
      </dgm:t>
    </dgm:pt>
    <dgm:pt modelId="{2146A6AE-6493-4FD6-930F-1FDFA62205E8}">
      <dgm:prSet phldrT="[Text]"/>
      <dgm:spPr/>
      <dgm:t>
        <a:bodyPr/>
        <a:lstStyle/>
        <a:p>
          <a:r>
            <a:rPr lang="en-US" dirty="0" smtClean="0"/>
            <a:t>1 Hz to 1kHz</a:t>
          </a:r>
          <a:endParaRPr lang="en-US" dirty="0"/>
        </a:p>
      </dgm:t>
    </dgm:pt>
    <dgm:pt modelId="{3061B486-DFBF-4A3C-A639-18365F147D65}" type="parTrans" cxnId="{723B5151-1481-44CA-A70D-07F3F8F3BF56}">
      <dgm:prSet/>
      <dgm:spPr/>
      <dgm:t>
        <a:bodyPr/>
        <a:lstStyle/>
        <a:p>
          <a:endParaRPr lang="en-US"/>
        </a:p>
      </dgm:t>
    </dgm:pt>
    <dgm:pt modelId="{2D56A713-AA6F-4D58-ACC0-B2CB999EA73F}" type="sibTrans" cxnId="{723B5151-1481-44CA-A70D-07F3F8F3BF56}">
      <dgm:prSet/>
      <dgm:spPr/>
      <dgm:t>
        <a:bodyPr/>
        <a:lstStyle/>
        <a:p>
          <a:endParaRPr lang="en-US"/>
        </a:p>
      </dgm:t>
    </dgm:pt>
    <dgm:pt modelId="{7F7EE2F8-B3A2-420D-9C40-2A11036BBBD6}">
      <dgm:prSet phldrT="[Text]"/>
      <dgm:spPr/>
      <dgm:t>
        <a:bodyPr/>
        <a:lstStyle/>
        <a:p>
          <a:r>
            <a:rPr lang="en-US" dirty="0" smtClean="0"/>
            <a:t>Training time</a:t>
          </a:r>
          <a:endParaRPr lang="en-US" dirty="0"/>
        </a:p>
      </dgm:t>
    </dgm:pt>
    <dgm:pt modelId="{76F8CB89-18D2-4B81-B18C-4E8EA0402E40}" type="parTrans" cxnId="{A9B7C2EA-29D5-4328-8D37-13A809701E6E}">
      <dgm:prSet/>
      <dgm:spPr/>
      <dgm:t>
        <a:bodyPr/>
        <a:lstStyle/>
        <a:p>
          <a:endParaRPr lang="en-US"/>
        </a:p>
      </dgm:t>
    </dgm:pt>
    <dgm:pt modelId="{EFFF4AC2-D0BE-4C6E-837D-40D146DB6208}" type="sibTrans" cxnId="{A9B7C2EA-29D5-4328-8D37-13A809701E6E}">
      <dgm:prSet/>
      <dgm:spPr/>
      <dgm:t>
        <a:bodyPr/>
        <a:lstStyle/>
        <a:p>
          <a:endParaRPr lang="en-US"/>
        </a:p>
      </dgm:t>
    </dgm:pt>
    <dgm:pt modelId="{39040F83-350C-41BE-A0EE-3D3D6E92F767}">
      <dgm:prSet phldrT="[Text]"/>
      <dgm:spPr/>
      <dgm:t>
        <a:bodyPr/>
        <a:lstStyle/>
        <a:p>
          <a:r>
            <a:rPr lang="en-US" dirty="0" smtClean="0"/>
            <a:t>18 years</a:t>
          </a:r>
          <a:endParaRPr lang="en-US" dirty="0"/>
        </a:p>
      </dgm:t>
    </dgm:pt>
    <dgm:pt modelId="{73D2DDAE-A14A-410E-9E91-9999E5EED1F9}" type="parTrans" cxnId="{1E799ACE-500A-47C0-8522-6A91BEB9EBCF}">
      <dgm:prSet/>
      <dgm:spPr/>
      <dgm:t>
        <a:bodyPr/>
        <a:lstStyle/>
        <a:p>
          <a:endParaRPr lang="en-US"/>
        </a:p>
      </dgm:t>
    </dgm:pt>
    <dgm:pt modelId="{1F9CA64C-2AC5-407B-B2D0-1D1568F741A8}" type="sibTrans" cxnId="{1E799ACE-500A-47C0-8522-6A91BEB9EBCF}">
      <dgm:prSet/>
      <dgm:spPr/>
      <dgm:t>
        <a:bodyPr/>
        <a:lstStyle/>
        <a:p>
          <a:endParaRPr lang="en-US"/>
        </a:p>
      </dgm:t>
    </dgm:pt>
    <dgm:pt modelId="{6831D90C-3602-4021-896B-A99D311FE6AF}" type="pres">
      <dgm:prSet presAssocID="{D0B29018-59A0-42E1-A02D-D3214B7462F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0A7F1-D991-4455-ACFA-7CC3B3ADD3F2}" type="pres">
      <dgm:prSet presAssocID="{7E91A8DE-BD28-47DB-AE18-4FAB3E8E6330}" presName="compositeNode" presStyleCnt="0">
        <dgm:presLayoutVars>
          <dgm:bulletEnabled val="1"/>
        </dgm:presLayoutVars>
      </dgm:prSet>
      <dgm:spPr/>
    </dgm:pt>
    <dgm:pt modelId="{FB04CB55-D1BE-47CB-A21B-14C13CE101EA}" type="pres">
      <dgm:prSet presAssocID="{7E91A8DE-BD28-47DB-AE18-4FAB3E8E6330}" presName="bgRect" presStyleLbl="node1" presStyleIdx="0" presStyleCnt="3" custScaleX="168220" custScaleY="99817"/>
      <dgm:spPr/>
      <dgm:t>
        <a:bodyPr/>
        <a:lstStyle/>
        <a:p>
          <a:endParaRPr lang="en-US"/>
        </a:p>
      </dgm:t>
    </dgm:pt>
    <dgm:pt modelId="{58284974-D57C-41FA-9E00-942FE26041C2}" type="pres">
      <dgm:prSet presAssocID="{7E91A8DE-BD28-47DB-AE18-4FAB3E8E633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97758-7780-4B4F-8BDF-7E9A7C5B6205}" type="pres">
      <dgm:prSet presAssocID="{7E91A8DE-BD28-47DB-AE18-4FAB3E8E633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A84EE-5E91-4578-9832-1A6469806E01}" type="pres">
      <dgm:prSet presAssocID="{4B093602-7BE0-42A2-8F4F-B21157BE60E6}" presName="hSp" presStyleCnt="0"/>
      <dgm:spPr/>
    </dgm:pt>
    <dgm:pt modelId="{3303278B-CF21-4271-B131-A8FECA0FC363}" type="pres">
      <dgm:prSet presAssocID="{4B093602-7BE0-42A2-8F4F-B21157BE60E6}" presName="vProcSp" presStyleCnt="0"/>
      <dgm:spPr/>
    </dgm:pt>
    <dgm:pt modelId="{443DC909-241F-4D61-998B-780B09741ED7}" type="pres">
      <dgm:prSet presAssocID="{4B093602-7BE0-42A2-8F4F-B21157BE60E6}" presName="vSp1" presStyleCnt="0"/>
      <dgm:spPr/>
    </dgm:pt>
    <dgm:pt modelId="{92633E95-0D2C-4501-B465-6764BE74D390}" type="pres">
      <dgm:prSet presAssocID="{4B093602-7BE0-42A2-8F4F-B21157BE60E6}" presName="simulatedConn" presStyleLbl="solidFgAcc1" presStyleIdx="0" presStyleCnt="2"/>
      <dgm:spPr/>
    </dgm:pt>
    <dgm:pt modelId="{18A9B622-9265-45A0-B6AE-8DCC9E171188}" type="pres">
      <dgm:prSet presAssocID="{4B093602-7BE0-42A2-8F4F-B21157BE60E6}" presName="vSp2" presStyleCnt="0"/>
      <dgm:spPr/>
    </dgm:pt>
    <dgm:pt modelId="{4084DE79-7978-4427-9575-900D8A6204C1}" type="pres">
      <dgm:prSet presAssocID="{4B093602-7BE0-42A2-8F4F-B21157BE60E6}" presName="sibTrans" presStyleCnt="0"/>
      <dgm:spPr/>
    </dgm:pt>
    <dgm:pt modelId="{EBB8FE9D-6ABF-4FA1-B853-6D98B08BAF20}" type="pres">
      <dgm:prSet presAssocID="{F0909498-B495-4572-9073-B6B65456C9F0}" presName="compositeNode" presStyleCnt="0">
        <dgm:presLayoutVars>
          <dgm:bulletEnabled val="1"/>
        </dgm:presLayoutVars>
      </dgm:prSet>
      <dgm:spPr/>
    </dgm:pt>
    <dgm:pt modelId="{7DF3BDF8-0FFE-43E7-9D56-174D2A15667C}" type="pres">
      <dgm:prSet presAssocID="{F0909498-B495-4572-9073-B6B65456C9F0}" presName="bgRect" presStyleLbl="node1" presStyleIdx="1" presStyleCnt="3" custLinFactNeighborY="2778"/>
      <dgm:spPr/>
      <dgm:t>
        <a:bodyPr/>
        <a:lstStyle/>
        <a:p>
          <a:endParaRPr lang="en-US"/>
        </a:p>
      </dgm:t>
    </dgm:pt>
    <dgm:pt modelId="{4A66EECE-3B15-487A-9377-BF46B3B7615C}" type="pres">
      <dgm:prSet presAssocID="{F0909498-B495-4572-9073-B6B65456C9F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F820-C20D-47D0-9BD7-C85B1AF2855E}" type="pres">
      <dgm:prSet presAssocID="{F0909498-B495-4572-9073-B6B65456C9F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BF00DA-1B26-4DF2-98E6-2C9A3AB6C8C1}" type="pres">
      <dgm:prSet presAssocID="{8D570A9A-3A4F-4673-B634-6D96B39F05CF}" presName="hSp" presStyleCnt="0"/>
      <dgm:spPr/>
    </dgm:pt>
    <dgm:pt modelId="{AF1B32BA-49DD-4E7B-8A94-AB3817E90BB3}" type="pres">
      <dgm:prSet presAssocID="{8D570A9A-3A4F-4673-B634-6D96B39F05CF}" presName="vProcSp" presStyleCnt="0"/>
      <dgm:spPr/>
    </dgm:pt>
    <dgm:pt modelId="{8428F614-394A-4ACA-ADAC-6A351FAE5D53}" type="pres">
      <dgm:prSet presAssocID="{8D570A9A-3A4F-4673-B634-6D96B39F05CF}" presName="vSp1" presStyleCnt="0"/>
      <dgm:spPr/>
    </dgm:pt>
    <dgm:pt modelId="{974A4A9C-2627-4490-8A57-747C8B335DBD}" type="pres">
      <dgm:prSet presAssocID="{8D570A9A-3A4F-4673-B634-6D96B39F05CF}" presName="simulatedConn" presStyleLbl="solidFgAcc1" presStyleIdx="1" presStyleCnt="2"/>
      <dgm:spPr/>
    </dgm:pt>
    <dgm:pt modelId="{B2C51C27-744A-42EC-949E-AB2040311786}" type="pres">
      <dgm:prSet presAssocID="{8D570A9A-3A4F-4673-B634-6D96B39F05CF}" presName="vSp2" presStyleCnt="0"/>
      <dgm:spPr/>
    </dgm:pt>
    <dgm:pt modelId="{12A09CB5-6473-4067-B2E3-CB5F15E800C5}" type="pres">
      <dgm:prSet presAssocID="{8D570A9A-3A4F-4673-B634-6D96B39F05CF}" presName="sibTrans" presStyleCnt="0"/>
      <dgm:spPr/>
    </dgm:pt>
    <dgm:pt modelId="{BBDF53D0-7BB5-4B0E-A241-D53BBD974CB6}" type="pres">
      <dgm:prSet presAssocID="{7F7EE2F8-B3A2-420D-9C40-2A11036BBBD6}" presName="compositeNode" presStyleCnt="0">
        <dgm:presLayoutVars>
          <dgm:bulletEnabled val="1"/>
        </dgm:presLayoutVars>
      </dgm:prSet>
      <dgm:spPr/>
    </dgm:pt>
    <dgm:pt modelId="{9A50AB78-5549-4F83-B9A0-C228CCE95D7A}" type="pres">
      <dgm:prSet presAssocID="{7F7EE2F8-B3A2-420D-9C40-2A11036BBBD6}" presName="bgRect" presStyleLbl="node1" presStyleIdx="2" presStyleCnt="3" custScaleY="100000" custLinFactNeighborX="280" custLinFactNeighborY="149"/>
      <dgm:spPr/>
      <dgm:t>
        <a:bodyPr/>
        <a:lstStyle/>
        <a:p>
          <a:endParaRPr lang="en-US"/>
        </a:p>
      </dgm:t>
    </dgm:pt>
    <dgm:pt modelId="{6EA05854-9AFA-4347-9F8C-5185AAA02DD5}" type="pres">
      <dgm:prSet presAssocID="{7F7EE2F8-B3A2-420D-9C40-2A11036BBBD6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33A1D-235E-46B9-A7B2-A21438664CB7}" type="pres">
      <dgm:prSet presAssocID="{7F7EE2F8-B3A2-420D-9C40-2A11036BBBD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B7C2EA-29D5-4328-8D37-13A809701E6E}" srcId="{D0B29018-59A0-42E1-A02D-D3214B7462F5}" destId="{7F7EE2F8-B3A2-420D-9C40-2A11036BBBD6}" srcOrd="2" destOrd="0" parTransId="{76F8CB89-18D2-4B81-B18C-4E8EA0402E40}" sibTransId="{EFFF4AC2-D0BE-4C6E-837D-40D146DB6208}"/>
    <dgm:cxn modelId="{F09CD937-797D-4E98-A0B5-CFF163B605E7}" type="presOf" srcId="{D0B29018-59A0-42E1-A02D-D3214B7462F5}" destId="{6831D90C-3602-4021-896B-A99D311FE6AF}" srcOrd="0" destOrd="0" presId="urn:microsoft.com/office/officeart/2005/8/layout/hProcess7"/>
    <dgm:cxn modelId="{37683C67-48DA-4088-BAC6-37C1EFF5B4CB}" srcId="{D0B29018-59A0-42E1-A02D-D3214B7462F5}" destId="{7E91A8DE-BD28-47DB-AE18-4FAB3E8E6330}" srcOrd="0" destOrd="0" parTransId="{761D0908-D445-4D2F-B5FC-C49F1FF7239B}" sibTransId="{4B093602-7BE0-42A2-8F4F-B21157BE60E6}"/>
    <dgm:cxn modelId="{2F4ABC77-E54C-49F4-8015-698EBBF9C02E}" type="presOf" srcId="{7F7EE2F8-B3A2-420D-9C40-2A11036BBBD6}" destId="{9A50AB78-5549-4F83-B9A0-C228CCE95D7A}" srcOrd="0" destOrd="0" presId="urn:microsoft.com/office/officeart/2005/8/layout/hProcess7"/>
    <dgm:cxn modelId="{618907A6-557F-411A-961D-46865D976568}" srcId="{D0B29018-59A0-42E1-A02D-D3214B7462F5}" destId="{F0909498-B495-4572-9073-B6B65456C9F0}" srcOrd="1" destOrd="0" parTransId="{55A30D49-60FE-4685-91F0-302B87AD84E7}" sibTransId="{8D570A9A-3A4F-4673-B634-6D96B39F05CF}"/>
    <dgm:cxn modelId="{179063A2-3031-46A4-9506-0B785CDBD6CD}" type="presOf" srcId="{651DD01E-0262-4A6D-970A-D4666F983D1F}" destId="{CE197758-7780-4B4F-8BDF-7E9A7C5B6205}" srcOrd="0" destOrd="0" presId="urn:microsoft.com/office/officeart/2005/8/layout/hProcess7"/>
    <dgm:cxn modelId="{21C60764-55E6-4543-9160-73FDD039D051}" type="presOf" srcId="{F0909498-B495-4572-9073-B6B65456C9F0}" destId="{4A66EECE-3B15-487A-9377-BF46B3B7615C}" srcOrd="1" destOrd="0" presId="urn:microsoft.com/office/officeart/2005/8/layout/hProcess7"/>
    <dgm:cxn modelId="{1E799ACE-500A-47C0-8522-6A91BEB9EBCF}" srcId="{7F7EE2F8-B3A2-420D-9C40-2A11036BBBD6}" destId="{39040F83-350C-41BE-A0EE-3D3D6E92F767}" srcOrd="0" destOrd="0" parTransId="{73D2DDAE-A14A-410E-9E91-9999E5EED1F9}" sibTransId="{1F9CA64C-2AC5-407B-B2D0-1D1568F741A8}"/>
    <dgm:cxn modelId="{9A7B0FE3-9145-4AAE-BA3B-CD919D341BB5}" srcId="{7E91A8DE-BD28-47DB-AE18-4FAB3E8E6330}" destId="{651DD01E-0262-4A6D-970A-D4666F983D1F}" srcOrd="0" destOrd="0" parTransId="{C2FA9571-3386-4F16-9F45-C2DD386DD3A1}" sibTransId="{78D2765A-10E4-477F-8D25-640593EF6D3A}"/>
    <dgm:cxn modelId="{723B5151-1481-44CA-A70D-07F3F8F3BF56}" srcId="{F0909498-B495-4572-9073-B6B65456C9F0}" destId="{2146A6AE-6493-4FD6-930F-1FDFA62205E8}" srcOrd="0" destOrd="0" parTransId="{3061B486-DFBF-4A3C-A639-18365F147D65}" sibTransId="{2D56A713-AA6F-4D58-ACC0-B2CB999EA73F}"/>
    <dgm:cxn modelId="{01F9B6D3-0240-4C83-9707-24D1C6FF33C5}" type="presOf" srcId="{7E91A8DE-BD28-47DB-AE18-4FAB3E8E6330}" destId="{58284974-D57C-41FA-9E00-942FE26041C2}" srcOrd="1" destOrd="0" presId="urn:microsoft.com/office/officeart/2005/8/layout/hProcess7"/>
    <dgm:cxn modelId="{8E2BB50E-F4EC-488D-8AB7-9724FFA0E82F}" type="presOf" srcId="{2146A6AE-6493-4FD6-930F-1FDFA62205E8}" destId="{9B8DF820-C20D-47D0-9BD7-C85B1AF2855E}" srcOrd="0" destOrd="0" presId="urn:microsoft.com/office/officeart/2005/8/layout/hProcess7"/>
    <dgm:cxn modelId="{80993D7F-F8E4-4EA3-99F9-AC7466ADF379}" type="presOf" srcId="{7E91A8DE-BD28-47DB-AE18-4FAB3E8E6330}" destId="{FB04CB55-D1BE-47CB-A21B-14C13CE101EA}" srcOrd="0" destOrd="0" presId="urn:microsoft.com/office/officeart/2005/8/layout/hProcess7"/>
    <dgm:cxn modelId="{08DE426D-7BDB-4FC2-A9EA-CF863591B017}" type="presOf" srcId="{39040F83-350C-41BE-A0EE-3D3D6E92F767}" destId="{09633A1D-235E-46B9-A7B2-A21438664CB7}" srcOrd="0" destOrd="0" presId="urn:microsoft.com/office/officeart/2005/8/layout/hProcess7"/>
    <dgm:cxn modelId="{2F321AAC-3AAE-4FE1-843A-7AEAB0FEE316}" type="presOf" srcId="{7F7EE2F8-B3A2-420D-9C40-2A11036BBBD6}" destId="{6EA05854-9AFA-4347-9F8C-5185AAA02DD5}" srcOrd="1" destOrd="0" presId="urn:microsoft.com/office/officeart/2005/8/layout/hProcess7"/>
    <dgm:cxn modelId="{BDCDDB07-8FD6-4E04-956C-A6CF7565B777}" type="presOf" srcId="{F0909498-B495-4572-9073-B6B65456C9F0}" destId="{7DF3BDF8-0FFE-43E7-9D56-174D2A15667C}" srcOrd="0" destOrd="0" presId="urn:microsoft.com/office/officeart/2005/8/layout/hProcess7"/>
    <dgm:cxn modelId="{6D4E6009-C6D3-473B-AE5A-1A13680D44B6}" type="presParOf" srcId="{6831D90C-3602-4021-896B-A99D311FE6AF}" destId="{F220A7F1-D991-4455-ACFA-7CC3B3ADD3F2}" srcOrd="0" destOrd="0" presId="urn:microsoft.com/office/officeart/2005/8/layout/hProcess7"/>
    <dgm:cxn modelId="{B6CEB8E4-FF9F-4AA2-B896-A31749404E80}" type="presParOf" srcId="{F220A7F1-D991-4455-ACFA-7CC3B3ADD3F2}" destId="{FB04CB55-D1BE-47CB-A21B-14C13CE101EA}" srcOrd="0" destOrd="0" presId="urn:microsoft.com/office/officeart/2005/8/layout/hProcess7"/>
    <dgm:cxn modelId="{309729DF-651D-4155-8E67-9CE2CBE799D2}" type="presParOf" srcId="{F220A7F1-D991-4455-ACFA-7CC3B3ADD3F2}" destId="{58284974-D57C-41FA-9E00-942FE26041C2}" srcOrd="1" destOrd="0" presId="urn:microsoft.com/office/officeart/2005/8/layout/hProcess7"/>
    <dgm:cxn modelId="{913BD533-A8DE-4DC9-A506-CA037B5BD638}" type="presParOf" srcId="{F220A7F1-D991-4455-ACFA-7CC3B3ADD3F2}" destId="{CE197758-7780-4B4F-8BDF-7E9A7C5B6205}" srcOrd="2" destOrd="0" presId="urn:microsoft.com/office/officeart/2005/8/layout/hProcess7"/>
    <dgm:cxn modelId="{F3C9A6B7-6427-4D45-B3ED-79361170A0E9}" type="presParOf" srcId="{6831D90C-3602-4021-896B-A99D311FE6AF}" destId="{82AA84EE-5E91-4578-9832-1A6469806E01}" srcOrd="1" destOrd="0" presId="urn:microsoft.com/office/officeart/2005/8/layout/hProcess7"/>
    <dgm:cxn modelId="{66BBC861-FC74-4C8F-9AB4-2C96C0835AD6}" type="presParOf" srcId="{6831D90C-3602-4021-896B-A99D311FE6AF}" destId="{3303278B-CF21-4271-B131-A8FECA0FC363}" srcOrd="2" destOrd="0" presId="urn:microsoft.com/office/officeart/2005/8/layout/hProcess7"/>
    <dgm:cxn modelId="{27EE0271-00A7-430B-A08D-92AB2FF1EF8F}" type="presParOf" srcId="{3303278B-CF21-4271-B131-A8FECA0FC363}" destId="{443DC909-241F-4D61-998B-780B09741ED7}" srcOrd="0" destOrd="0" presId="urn:microsoft.com/office/officeart/2005/8/layout/hProcess7"/>
    <dgm:cxn modelId="{70F037CE-256B-4A25-B37F-AF12D749BF95}" type="presParOf" srcId="{3303278B-CF21-4271-B131-A8FECA0FC363}" destId="{92633E95-0D2C-4501-B465-6764BE74D390}" srcOrd="1" destOrd="0" presId="urn:microsoft.com/office/officeart/2005/8/layout/hProcess7"/>
    <dgm:cxn modelId="{7F79541B-72B7-4A1A-893D-CCA3A98A6EF2}" type="presParOf" srcId="{3303278B-CF21-4271-B131-A8FECA0FC363}" destId="{18A9B622-9265-45A0-B6AE-8DCC9E171188}" srcOrd="2" destOrd="0" presId="urn:microsoft.com/office/officeart/2005/8/layout/hProcess7"/>
    <dgm:cxn modelId="{08C2A5B2-4539-4AE2-BEC5-C7AA51689ECA}" type="presParOf" srcId="{6831D90C-3602-4021-896B-A99D311FE6AF}" destId="{4084DE79-7978-4427-9575-900D8A6204C1}" srcOrd="3" destOrd="0" presId="urn:microsoft.com/office/officeart/2005/8/layout/hProcess7"/>
    <dgm:cxn modelId="{10AFCD71-9889-42A0-87F0-4C84342B3D5A}" type="presParOf" srcId="{6831D90C-3602-4021-896B-A99D311FE6AF}" destId="{EBB8FE9D-6ABF-4FA1-B853-6D98B08BAF20}" srcOrd="4" destOrd="0" presId="urn:microsoft.com/office/officeart/2005/8/layout/hProcess7"/>
    <dgm:cxn modelId="{E4DCAD6D-B497-4C93-B830-A658A1C735B4}" type="presParOf" srcId="{EBB8FE9D-6ABF-4FA1-B853-6D98B08BAF20}" destId="{7DF3BDF8-0FFE-43E7-9D56-174D2A15667C}" srcOrd="0" destOrd="0" presId="urn:microsoft.com/office/officeart/2005/8/layout/hProcess7"/>
    <dgm:cxn modelId="{AEF19077-C507-4A1F-A92D-DB445210AA06}" type="presParOf" srcId="{EBB8FE9D-6ABF-4FA1-B853-6D98B08BAF20}" destId="{4A66EECE-3B15-487A-9377-BF46B3B7615C}" srcOrd="1" destOrd="0" presId="urn:microsoft.com/office/officeart/2005/8/layout/hProcess7"/>
    <dgm:cxn modelId="{D6DA7EE2-C7B3-4AED-8456-9CE55BC38104}" type="presParOf" srcId="{EBB8FE9D-6ABF-4FA1-B853-6D98B08BAF20}" destId="{9B8DF820-C20D-47D0-9BD7-C85B1AF2855E}" srcOrd="2" destOrd="0" presId="urn:microsoft.com/office/officeart/2005/8/layout/hProcess7"/>
    <dgm:cxn modelId="{C2D6A8D1-CEA9-4A68-86FD-F0F9661AB794}" type="presParOf" srcId="{6831D90C-3602-4021-896B-A99D311FE6AF}" destId="{81BF00DA-1B26-4DF2-98E6-2C9A3AB6C8C1}" srcOrd="5" destOrd="0" presId="urn:microsoft.com/office/officeart/2005/8/layout/hProcess7"/>
    <dgm:cxn modelId="{E42C3053-0E36-4B10-808F-6A4082BA50B4}" type="presParOf" srcId="{6831D90C-3602-4021-896B-A99D311FE6AF}" destId="{AF1B32BA-49DD-4E7B-8A94-AB3817E90BB3}" srcOrd="6" destOrd="0" presId="urn:microsoft.com/office/officeart/2005/8/layout/hProcess7"/>
    <dgm:cxn modelId="{1FFC30FB-7807-47E1-A711-BE80D26AED17}" type="presParOf" srcId="{AF1B32BA-49DD-4E7B-8A94-AB3817E90BB3}" destId="{8428F614-394A-4ACA-ADAC-6A351FAE5D53}" srcOrd="0" destOrd="0" presId="urn:microsoft.com/office/officeart/2005/8/layout/hProcess7"/>
    <dgm:cxn modelId="{F293AF95-B703-4943-B781-AC64EDA6C782}" type="presParOf" srcId="{AF1B32BA-49DD-4E7B-8A94-AB3817E90BB3}" destId="{974A4A9C-2627-4490-8A57-747C8B335DBD}" srcOrd="1" destOrd="0" presId="urn:microsoft.com/office/officeart/2005/8/layout/hProcess7"/>
    <dgm:cxn modelId="{C3CA899E-2C05-462D-A540-B731D43433C3}" type="presParOf" srcId="{AF1B32BA-49DD-4E7B-8A94-AB3817E90BB3}" destId="{B2C51C27-744A-42EC-949E-AB2040311786}" srcOrd="2" destOrd="0" presId="urn:microsoft.com/office/officeart/2005/8/layout/hProcess7"/>
    <dgm:cxn modelId="{FEB9B3D1-F3E9-499E-BEDB-ACBC83813D4D}" type="presParOf" srcId="{6831D90C-3602-4021-896B-A99D311FE6AF}" destId="{12A09CB5-6473-4067-B2E3-CB5F15E800C5}" srcOrd="7" destOrd="0" presId="urn:microsoft.com/office/officeart/2005/8/layout/hProcess7"/>
    <dgm:cxn modelId="{09828104-BDDA-4FDE-8DE8-B623CE2C5E8F}" type="presParOf" srcId="{6831D90C-3602-4021-896B-A99D311FE6AF}" destId="{BBDF53D0-7BB5-4B0E-A241-D53BBD974CB6}" srcOrd="8" destOrd="0" presId="urn:microsoft.com/office/officeart/2005/8/layout/hProcess7"/>
    <dgm:cxn modelId="{187B39D1-F66B-4DB6-B723-AC59165C7D7E}" type="presParOf" srcId="{BBDF53D0-7BB5-4B0E-A241-D53BBD974CB6}" destId="{9A50AB78-5549-4F83-B9A0-C228CCE95D7A}" srcOrd="0" destOrd="0" presId="urn:microsoft.com/office/officeart/2005/8/layout/hProcess7"/>
    <dgm:cxn modelId="{2F652DED-03C0-47D0-86D4-527166A0642B}" type="presParOf" srcId="{BBDF53D0-7BB5-4B0E-A241-D53BBD974CB6}" destId="{6EA05854-9AFA-4347-9F8C-5185AAA02DD5}" srcOrd="1" destOrd="0" presId="urn:microsoft.com/office/officeart/2005/8/layout/hProcess7"/>
    <dgm:cxn modelId="{5A674AC8-9E8B-4214-8F17-908DF5DEB3B9}" type="presParOf" srcId="{BBDF53D0-7BB5-4B0E-A241-D53BBD974CB6}" destId="{09633A1D-235E-46B9-A7B2-A21438664CB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29018-59A0-42E1-A02D-D3214B7462F5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1A8DE-BD28-47DB-AE18-4FAB3E8E6330}">
      <dgm:prSet phldrT="[Text]"/>
      <dgm:spPr/>
      <dgm:t>
        <a:bodyPr/>
        <a:lstStyle/>
        <a:p>
          <a:r>
            <a:rPr lang="en-US" dirty="0" smtClean="0"/>
            <a:t>Power</a:t>
          </a:r>
          <a:endParaRPr lang="en-US" dirty="0"/>
        </a:p>
      </dgm:t>
    </dgm:pt>
    <dgm:pt modelId="{761D0908-D445-4D2F-B5FC-C49F1FF7239B}" type="parTrans" cxnId="{37683C67-48DA-4088-BAC6-37C1EFF5B4CB}">
      <dgm:prSet/>
      <dgm:spPr/>
      <dgm:t>
        <a:bodyPr/>
        <a:lstStyle/>
        <a:p>
          <a:endParaRPr lang="en-US"/>
        </a:p>
      </dgm:t>
    </dgm:pt>
    <dgm:pt modelId="{4B093602-7BE0-42A2-8F4F-B21157BE60E6}" type="sibTrans" cxnId="{37683C67-48DA-4088-BAC6-37C1EFF5B4CB}">
      <dgm:prSet/>
      <dgm:spPr/>
      <dgm:t>
        <a:bodyPr/>
        <a:lstStyle/>
        <a:p>
          <a:endParaRPr lang="en-US"/>
        </a:p>
      </dgm:t>
    </dgm:pt>
    <dgm:pt modelId="{651DD01E-0262-4A6D-970A-D4666F983D1F}">
      <dgm:prSet phldrT="[Text]"/>
      <dgm:spPr/>
      <dgm:t>
        <a:bodyPr/>
        <a:lstStyle/>
        <a:p>
          <a:r>
            <a:rPr lang="en-US" dirty="0" smtClean="0"/>
            <a:t>100 kW to 1 MW</a:t>
          </a:r>
          <a:endParaRPr lang="en-US" dirty="0"/>
        </a:p>
      </dgm:t>
    </dgm:pt>
    <dgm:pt modelId="{C2FA9571-3386-4F16-9F45-C2DD386DD3A1}" type="parTrans" cxnId="{9A7B0FE3-9145-4AAE-BA3B-CD919D341BB5}">
      <dgm:prSet/>
      <dgm:spPr/>
      <dgm:t>
        <a:bodyPr/>
        <a:lstStyle/>
        <a:p>
          <a:endParaRPr lang="en-US"/>
        </a:p>
      </dgm:t>
    </dgm:pt>
    <dgm:pt modelId="{78D2765A-10E4-477F-8D25-640593EF6D3A}" type="sibTrans" cxnId="{9A7B0FE3-9145-4AAE-BA3B-CD919D341BB5}">
      <dgm:prSet/>
      <dgm:spPr/>
      <dgm:t>
        <a:bodyPr/>
        <a:lstStyle/>
        <a:p>
          <a:endParaRPr lang="en-US"/>
        </a:p>
      </dgm:t>
    </dgm:pt>
    <dgm:pt modelId="{F0909498-B495-4572-9073-B6B65456C9F0}">
      <dgm:prSet phldrT="[Text]"/>
      <dgm:spPr/>
      <dgm:t>
        <a:bodyPr/>
        <a:lstStyle/>
        <a:p>
          <a:r>
            <a:rPr lang="en-US" dirty="0" smtClean="0"/>
            <a:t>Clock speed</a:t>
          </a:r>
          <a:endParaRPr lang="en-US" dirty="0"/>
        </a:p>
      </dgm:t>
    </dgm:pt>
    <dgm:pt modelId="{55A30D49-60FE-4685-91F0-302B87AD84E7}" type="parTrans" cxnId="{618907A6-557F-411A-961D-46865D976568}">
      <dgm:prSet/>
      <dgm:spPr/>
      <dgm:t>
        <a:bodyPr/>
        <a:lstStyle/>
        <a:p>
          <a:endParaRPr lang="en-US"/>
        </a:p>
      </dgm:t>
    </dgm:pt>
    <dgm:pt modelId="{8D570A9A-3A4F-4673-B634-6D96B39F05CF}" type="sibTrans" cxnId="{618907A6-557F-411A-961D-46865D976568}">
      <dgm:prSet/>
      <dgm:spPr/>
      <dgm:t>
        <a:bodyPr/>
        <a:lstStyle/>
        <a:p>
          <a:endParaRPr lang="en-US"/>
        </a:p>
      </dgm:t>
    </dgm:pt>
    <dgm:pt modelId="{2146A6AE-6493-4FD6-930F-1FDFA62205E8}">
      <dgm:prSet phldrT="[Text]"/>
      <dgm:spPr/>
      <dgm:t>
        <a:bodyPr/>
        <a:lstStyle/>
        <a:p>
          <a:r>
            <a:rPr lang="en-US" dirty="0" smtClean="0"/>
            <a:t>1 </a:t>
          </a:r>
          <a:r>
            <a:rPr lang="en-US" dirty="0" err="1" smtClean="0"/>
            <a:t>Mhz</a:t>
          </a:r>
          <a:r>
            <a:rPr lang="en-US" dirty="0" smtClean="0"/>
            <a:t> to 10MHz</a:t>
          </a:r>
          <a:endParaRPr lang="en-US" dirty="0"/>
        </a:p>
      </dgm:t>
    </dgm:pt>
    <dgm:pt modelId="{3061B486-DFBF-4A3C-A639-18365F147D65}" type="parTrans" cxnId="{723B5151-1481-44CA-A70D-07F3F8F3BF56}">
      <dgm:prSet/>
      <dgm:spPr/>
      <dgm:t>
        <a:bodyPr/>
        <a:lstStyle/>
        <a:p>
          <a:endParaRPr lang="en-US"/>
        </a:p>
      </dgm:t>
    </dgm:pt>
    <dgm:pt modelId="{2D56A713-AA6F-4D58-ACC0-B2CB999EA73F}" type="sibTrans" cxnId="{723B5151-1481-44CA-A70D-07F3F8F3BF56}">
      <dgm:prSet/>
      <dgm:spPr/>
      <dgm:t>
        <a:bodyPr/>
        <a:lstStyle/>
        <a:p>
          <a:endParaRPr lang="en-US"/>
        </a:p>
      </dgm:t>
    </dgm:pt>
    <dgm:pt modelId="{7F7EE2F8-B3A2-420D-9C40-2A11036BBBD6}">
      <dgm:prSet phldrT="[Text]"/>
      <dgm:spPr/>
      <dgm:t>
        <a:bodyPr/>
        <a:lstStyle/>
        <a:p>
          <a:r>
            <a:rPr lang="en-US" dirty="0" smtClean="0"/>
            <a:t>Training time</a:t>
          </a:r>
          <a:endParaRPr lang="en-US" dirty="0"/>
        </a:p>
      </dgm:t>
    </dgm:pt>
    <dgm:pt modelId="{76F8CB89-18D2-4B81-B18C-4E8EA0402E40}" type="parTrans" cxnId="{A9B7C2EA-29D5-4328-8D37-13A809701E6E}">
      <dgm:prSet/>
      <dgm:spPr/>
      <dgm:t>
        <a:bodyPr/>
        <a:lstStyle/>
        <a:p>
          <a:endParaRPr lang="en-US"/>
        </a:p>
      </dgm:t>
    </dgm:pt>
    <dgm:pt modelId="{EFFF4AC2-D0BE-4C6E-837D-40D146DB6208}" type="sibTrans" cxnId="{A9B7C2EA-29D5-4328-8D37-13A809701E6E}">
      <dgm:prSet/>
      <dgm:spPr/>
      <dgm:t>
        <a:bodyPr/>
        <a:lstStyle/>
        <a:p>
          <a:endParaRPr lang="en-US"/>
        </a:p>
      </dgm:t>
    </dgm:pt>
    <dgm:pt modelId="{39040F83-350C-41BE-A0EE-3D3D6E92F767}">
      <dgm:prSet phldrT="[Text]"/>
      <dgm:spPr/>
      <dgm:t>
        <a:bodyPr/>
        <a:lstStyle/>
        <a:p>
          <a:r>
            <a:rPr lang="en-US" dirty="0" smtClean="0"/>
            <a:t>1 week </a:t>
          </a:r>
          <a:endParaRPr lang="en-US" dirty="0"/>
        </a:p>
      </dgm:t>
    </dgm:pt>
    <dgm:pt modelId="{73D2DDAE-A14A-410E-9E91-9999E5EED1F9}" type="parTrans" cxnId="{1E799ACE-500A-47C0-8522-6A91BEB9EBCF}">
      <dgm:prSet/>
      <dgm:spPr/>
      <dgm:t>
        <a:bodyPr/>
        <a:lstStyle/>
        <a:p>
          <a:endParaRPr lang="en-US"/>
        </a:p>
      </dgm:t>
    </dgm:pt>
    <dgm:pt modelId="{1F9CA64C-2AC5-407B-B2D0-1D1568F741A8}" type="sibTrans" cxnId="{1E799ACE-500A-47C0-8522-6A91BEB9EBCF}">
      <dgm:prSet/>
      <dgm:spPr/>
      <dgm:t>
        <a:bodyPr/>
        <a:lstStyle/>
        <a:p>
          <a:endParaRPr lang="en-US"/>
        </a:p>
      </dgm:t>
    </dgm:pt>
    <dgm:pt modelId="{6831D90C-3602-4021-896B-A99D311FE6AF}" type="pres">
      <dgm:prSet presAssocID="{D0B29018-59A0-42E1-A02D-D3214B7462F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0A7F1-D991-4455-ACFA-7CC3B3ADD3F2}" type="pres">
      <dgm:prSet presAssocID="{7E91A8DE-BD28-47DB-AE18-4FAB3E8E6330}" presName="compositeNode" presStyleCnt="0">
        <dgm:presLayoutVars>
          <dgm:bulletEnabled val="1"/>
        </dgm:presLayoutVars>
      </dgm:prSet>
      <dgm:spPr/>
    </dgm:pt>
    <dgm:pt modelId="{FB04CB55-D1BE-47CB-A21B-14C13CE101EA}" type="pres">
      <dgm:prSet presAssocID="{7E91A8DE-BD28-47DB-AE18-4FAB3E8E6330}" presName="bgRect" presStyleLbl="node1" presStyleIdx="0" presStyleCnt="3" custScaleX="168220" custScaleY="99817" custLinFactNeighborX="-280" custLinFactNeighborY="-3571"/>
      <dgm:spPr/>
      <dgm:t>
        <a:bodyPr/>
        <a:lstStyle/>
        <a:p>
          <a:endParaRPr lang="en-US"/>
        </a:p>
      </dgm:t>
    </dgm:pt>
    <dgm:pt modelId="{58284974-D57C-41FA-9E00-942FE26041C2}" type="pres">
      <dgm:prSet presAssocID="{7E91A8DE-BD28-47DB-AE18-4FAB3E8E633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97758-7780-4B4F-8BDF-7E9A7C5B6205}" type="pres">
      <dgm:prSet presAssocID="{7E91A8DE-BD28-47DB-AE18-4FAB3E8E633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A84EE-5E91-4578-9832-1A6469806E01}" type="pres">
      <dgm:prSet presAssocID="{4B093602-7BE0-42A2-8F4F-B21157BE60E6}" presName="hSp" presStyleCnt="0"/>
      <dgm:spPr/>
    </dgm:pt>
    <dgm:pt modelId="{3303278B-CF21-4271-B131-A8FECA0FC363}" type="pres">
      <dgm:prSet presAssocID="{4B093602-7BE0-42A2-8F4F-B21157BE60E6}" presName="vProcSp" presStyleCnt="0"/>
      <dgm:spPr/>
    </dgm:pt>
    <dgm:pt modelId="{443DC909-241F-4D61-998B-780B09741ED7}" type="pres">
      <dgm:prSet presAssocID="{4B093602-7BE0-42A2-8F4F-B21157BE60E6}" presName="vSp1" presStyleCnt="0"/>
      <dgm:spPr/>
    </dgm:pt>
    <dgm:pt modelId="{92633E95-0D2C-4501-B465-6764BE74D390}" type="pres">
      <dgm:prSet presAssocID="{4B093602-7BE0-42A2-8F4F-B21157BE60E6}" presName="simulatedConn" presStyleLbl="solidFgAcc1" presStyleIdx="0" presStyleCnt="2"/>
      <dgm:spPr/>
    </dgm:pt>
    <dgm:pt modelId="{18A9B622-9265-45A0-B6AE-8DCC9E171188}" type="pres">
      <dgm:prSet presAssocID="{4B093602-7BE0-42A2-8F4F-B21157BE60E6}" presName="vSp2" presStyleCnt="0"/>
      <dgm:spPr/>
    </dgm:pt>
    <dgm:pt modelId="{4084DE79-7978-4427-9575-900D8A6204C1}" type="pres">
      <dgm:prSet presAssocID="{4B093602-7BE0-42A2-8F4F-B21157BE60E6}" presName="sibTrans" presStyleCnt="0"/>
      <dgm:spPr/>
    </dgm:pt>
    <dgm:pt modelId="{EBB8FE9D-6ABF-4FA1-B853-6D98B08BAF20}" type="pres">
      <dgm:prSet presAssocID="{F0909498-B495-4572-9073-B6B65456C9F0}" presName="compositeNode" presStyleCnt="0">
        <dgm:presLayoutVars>
          <dgm:bulletEnabled val="1"/>
        </dgm:presLayoutVars>
      </dgm:prSet>
      <dgm:spPr/>
    </dgm:pt>
    <dgm:pt modelId="{7DF3BDF8-0FFE-43E7-9D56-174D2A15667C}" type="pres">
      <dgm:prSet presAssocID="{F0909498-B495-4572-9073-B6B65456C9F0}" presName="bgRect" presStyleLbl="node1" presStyleIdx="1" presStyleCnt="3" custLinFactNeighborY="3571"/>
      <dgm:spPr/>
      <dgm:t>
        <a:bodyPr/>
        <a:lstStyle/>
        <a:p>
          <a:endParaRPr lang="en-US"/>
        </a:p>
      </dgm:t>
    </dgm:pt>
    <dgm:pt modelId="{4A66EECE-3B15-487A-9377-BF46B3B7615C}" type="pres">
      <dgm:prSet presAssocID="{F0909498-B495-4572-9073-B6B65456C9F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F820-C20D-47D0-9BD7-C85B1AF2855E}" type="pres">
      <dgm:prSet presAssocID="{F0909498-B495-4572-9073-B6B65456C9F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BF00DA-1B26-4DF2-98E6-2C9A3AB6C8C1}" type="pres">
      <dgm:prSet presAssocID="{8D570A9A-3A4F-4673-B634-6D96B39F05CF}" presName="hSp" presStyleCnt="0"/>
      <dgm:spPr/>
    </dgm:pt>
    <dgm:pt modelId="{AF1B32BA-49DD-4E7B-8A94-AB3817E90BB3}" type="pres">
      <dgm:prSet presAssocID="{8D570A9A-3A4F-4673-B634-6D96B39F05CF}" presName="vProcSp" presStyleCnt="0"/>
      <dgm:spPr/>
    </dgm:pt>
    <dgm:pt modelId="{8428F614-394A-4ACA-ADAC-6A351FAE5D53}" type="pres">
      <dgm:prSet presAssocID="{8D570A9A-3A4F-4673-B634-6D96B39F05CF}" presName="vSp1" presStyleCnt="0"/>
      <dgm:spPr/>
    </dgm:pt>
    <dgm:pt modelId="{974A4A9C-2627-4490-8A57-747C8B335DBD}" type="pres">
      <dgm:prSet presAssocID="{8D570A9A-3A4F-4673-B634-6D96B39F05CF}" presName="simulatedConn" presStyleLbl="solidFgAcc1" presStyleIdx="1" presStyleCnt="2"/>
      <dgm:spPr/>
    </dgm:pt>
    <dgm:pt modelId="{B2C51C27-744A-42EC-949E-AB2040311786}" type="pres">
      <dgm:prSet presAssocID="{8D570A9A-3A4F-4673-B634-6D96B39F05CF}" presName="vSp2" presStyleCnt="0"/>
      <dgm:spPr/>
    </dgm:pt>
    <dgm:pt modelId="{12A09CB5-6473-4067-B2E3-CB5F15E800C5}" type="pres">
      <dgm:prSet presAssocID="{8D570A9A-3A4F-4673-B634-6D96B39F05CF}" presName="sibTrans" presStyleCnt="0"/>
      <dgm:spPr/>
    </dgm:pt>
    <dgm:pt modelId="{BBDF53D0-7BB5-4B0E-A241-D53BBD974CB6}" type="pres">
      <dgm:prSet presAssocID="{7F7EE2F8-B3A2-420D-9C40-2A11036BBBD6}" presName="compositeNode" presStyleCnt="0">
        <dgm:presLayoutVars>
          <dgm:bulletEnabled val="1"/>
        </dgm:presLayoutVars>
      </dgm:prSet>
      <dgm:spPr/>
    </dgm:pt>
    <dgm:pt modelId="{9A50AB78-5549-4F83-B9A0-C228CCE95D7A}" type="pres">
      <dgm:prSet presAssocID="{7F7EE2F8-B3A2-420D-9C40-2A11036BBBD6}" presName="bgRect" presStyleLbl="node1" presStyleIdx="2" presStyleCnt="3"/>
      <dgm:spPr/>
      <dgm:t>
        <a:bodyPr/>
        <a:lstStyle/>
        <a:p>
          <a:endParaRPr lang="en-US"/>
        </a:p>
      </dgm:t>
    </dgm:pt>
    <dgm:pt modelId="{6EA05854-9AFA-4347-9F8C-5185AAA02DD5}" type="pres">
      <dgm:prSet presAssocID="{7F7EE2F8-B3A2-420D-9C40-2A11036BBBD6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33A1D-235E-46B9-A7B2-A21438664CB7}" type="pres">
      <dgm:prSet presAssocID="{7F7EE2F8-B3A2-420D-9C40-2A11036BBBD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B7C2EA-29D5-4328-8D37-13A809701E6E}" srcId="{D0B29018-59A0-42E1-A02D-D3214B7462F5}" destId="{7F7EE2F8-B3A2-420D-9C40-2A11036BBBD6}" srcOrd="2" destOrd="0" parTransId="{76F8CB89-18D2-4B81-B18C-4E8EA0402E40}" sibTransId="{EFFF4AC2-D0BE-4C6E-837D-40D146DB6208}"/>
    <dgm:cxn modelId="{F09CD937-797D-4E98-A0B5-CFF163B605E7}" type="presOf" srcId="{D0B29018-59A0-42E1-A02D-D3214B7462F5}" destId="{6831D90C-3602-4021-896B-A99D311FE6AF}" srcOrd="0" destOrd="0" presId="urn:microsoft.com/office/officeart/2005/8/layout/hProcess7"/>
    <dgm:cxn modelId="{37683C67-48DA-4088-BAC6-37C1EFF5B4CB}" srcId="{D0B29018-59A0-42E1-A02D-D3214B7462F5}" destId="{7E91A8DE-BD28-47DB-AE18-4FAB3E8E6330}" srcOrd="0" destOrd="0" parTransId="{761D0908-D445-4D2F-B5FC-C49F1FF7239B}" sibTransId="{4B093602-7BE0-42A2-8F4F-B21157BE60E6}"/>
    <dgm:cxn modelId="{2F4ABC77-E54C-49F4-8015-698EBBF9C02E}" type="presOf" srcId="{7F7EE2F8-B3A2-420D-9C40-2A11036BBBD6}" destId="{9A50AB78-5549-4F83-B9A0-C228CCE95D7A}" srcOrd="0" destOrd="0" presId="urn:microsoft.com/office/officeart/2005/8/layout/hProcess7"/>
    <dgm:cxn modelId="{618907A6-557F-411A-961D-46865D976568}" srcId="{D0B29018-59A0-42E1-A02D-D3214B7462F5}" destId="{F0909498-B495-4572-9073-B6B65456C9F0}" srcOrd="1" destOrd="0" parTransId="{55A30D49-60FE-4685-91F0-302B87AD84E7}" sibTransId="{8D570A9A-3A4F-4673-B634-6D96B39F05CF}"/>
    <dgm:cxn modelId="{179063A2-3031-46A4-9506-0B785CDBD6CD}" type="presOf" srcId="{651DD01E-0262-4A6D-970A-D4666F983D1F}" destId="{CE197758-7780-4B4F-8BDF-7E9A7C5B6205}" srcOrd="0" destOrd="0" presId="urn:microsoft.com/office/officeart/2005/8/layout/hProcess7"/>
    <dgm:cxn modelId="{21C60764-55E6-4543-9160-73FDD039D051}" type="presOf" srcId="{F0909498-B495-4572-9073-B6B65456C9F0}" destId="{4A66EECE-3B15-487A-9377-BF46B3B7615C}" srcOrd="1" destOrd="0" presId="urn:microsoft.com/office/officeart/2005/8/layout/hProcess7"/>
    <dgm:cxn modelId="{1E799ACE-500A-47C0-8522-6A91BEB9EBCF}" srcId="{7F7EE2F8-B3A2-420D-9C40-2A11036BBBD6}" destId="{39040F83-350C-41BE-A0EE-3D3D6E92F767}" srcOrd="0" destOrd="0" parTransId="{73D2DDAE-A14A-410E-9E91-9999E5EED1F9}" sibTransId="{1F9CA64C-2AC5-407B-B2D0-1D1568F741A8}"/>
    <dgm:cxn modelId="{9A7B0FE3-9145-4AAE-BA3B-CD919D341BB5}" srcId="{7E91A8DE-BD28-47DB-AE18-4FAB3E8E6330}" destId="{651DD01E-0262-4A6D-970A-D4666F983D1F}" srcOrd="0" destOrd="0" parTransId="{C2FA9571-3386-4F16-9F45-C2DD386DD3A1}" sibTransId="{78D2765A-10E4-477F-8D25-640593EF6D3A}"/>
    <dgm:cxn modelId="{723B5151-1481-44CA-A70D-07F3F8F3BF56}" srcId="{F0909498-B495-4572-9073-B6B65456C9F0}" destId="{2146A6AE-6493-4FD6-930F-1FDFA62205E8}" srcOrd="0" destOrd="0" parTransId="{3061B486-DFBF-4A3C-A639-18365F147D65}" sibTransId="{2D56A713-AA6F-4D58-ACC0-B2CB999EA73F}"/>
    <dgm:cxn modelId="{01F9B6D3-0240-4C83-9707-24D1C6FF33C5}" type="presOf" srcId="{7E91A8DE-BD28-47DB-AE18-4FAB3E8E6330}" destId="{58284974-D57C-41FA-9E00-942FE26041C2}" srcOrd="1" destOrd="0" presId="urn:microsoft.com/office/officeart/2005/8/layout/hProcess7"/>
    <dgm:cxn modelId="{8E2BB50E-F4EC-488D-8AB7-9724FFA0E82F}" type="presOf" srcId="{2146A6AE-6493-4FD6-930F-1FDFA62205E8}" destId="{9B8DF820-C20D-47D0-9BD7-C85B1AF2855E}" srcOrd="0" destOrd="0" presId="urn:microsoft.com/office/officeart/2005/8/layout/hProcess7"/>
    <dgm:cxn modelId="{80993D7F-F8E4-4EA3-99F9-AC7466ADF379}" type="presOf" srcId="{7E91A8DE-BD28-47DB-AE18-4FAB3E8E6330}" destId="{FB04CB55-D1BE-47CB-A21B-14C13CE101EA}" srcOrd="0" destOrd="0" presId="urn:microsoft.com/office/officeart/2005/8/layout/hProcess7"/>
    <dgm:cxn modelId="{08DE426D-7BDB-4FC2-A9EA-CF863591B017}" type="presOf" srcId="{39040F83-350C-41BE-A0EE-3D3D6E92F767}" destId="{09633A1D-235E-46B9-A7B2-A21438664CB7}" srcOrd="0" destOrd="0" presId="urn:microsoft.com/office/officeart/2005/8/layout/hProcess7"/>
    <dgm:cxn modelId="{2F321AAC-3AAE-4FE1-843A-7AEAB0FEE316}" type="presOf" srcId="{7F7EE2F8-B3A2-420D-9C40-2A11036BBBD6}" destId="{6EA05854-9AFA-4347-9F8C-5185AAA02DD5}" srcOrd="1" destOrd="0" presId="urn:microsoft.com/office/officeart/2005/8/layout/hProcess7"/>
    <dgm:cxn modelId="{BDCDDB07-8FD6-4E04-956C-A6CF7565B777}" type="presOf" srcId="{F0909498-B495-4572-9073-B6B65456C9F0}" destId="{7DF3BDF8-0FFE-43E7-9D56-174D2A15667C}" srcOrd="0" destOrd="0" presId="urn:microsoft.com/office/officeart/2005/8/layout/hProcess7"/>
    <dgm:cxn modelId="{6D4E6009-C6D3-473B-AE5A-1A13680D44B6}" type="presParOf" srcId="{6831D90C-3602-4021-896B-A99D311FE6AF}" destId="{F220A7F1-D991-4455-ACFA-7CC3B3ADD3F2}" srcOrd="0" destOrd="0" presId="urn:microsoft.com/office/officeart/2005/8/layout/hProcess7"/>
    <dgm:cxn modelId="{B6CEB8E4-FF9F-4AA2-B896-A31749404E80}" type="presParOf" srcId="{F220A7F1-D991-4455-ACFA-7CC3B3ADD3F2}" destId="{FB04CB55-D1BE-47CB-A21B-14C13CE101EA}" srcOrd="0" destOrd="0" presId="urn:microsoft.com/office/officeart/2005/8/layout/hProcess7"/>
    <dgm:cxn modelId="{309729DF-651D-4155-8E67-9CE2CBE799D2}" type="presParOf" srcId="{F220A7F1-D991-4455-ACFA-7CC3B3ADD3F2}" destId="{58284974-D57C-41FA-9E00-942FE26041C2}" srcOrd="1" destOrd="0" presId="urn:microsoft.com/office/officeart/2005/8/layout/hProcess7"/>
    <dgm:cxn modelId="{913BD533-A8DE-4DC9-A506-CA037B5BD638}" type="presParOf" srcId="{F220A7F1-D991-4455-ACFA-7CC3B3ADD3F2}" destId="{CE197758-7780-4B4F-8BDF-7E9A7C5B6205}" srcOrd="2" destOrd="0" presId="urn:microsoft.com/office/officeart/2005/8/layout/hProcess7"/>
    <dgm:cxn modelId="{F3C9A6B7-6427-4D45-B3ED-79361170A0E9}" type="presParOf" srcId="{6831D90C-3602-4021-896B-A99D311FE6AF}" destId="{82AA84EE-5E91-4578-9832-1A6469806E01}" srcOrd="1" destOrd="0" presId="urn:microsoft.com/office/officeart/2005/8/layout/hProcess7"/>
    <dgm:cxn modelId="{66BBC861-FC74-4C8F-9AB4-2C96C0835AD6}" type="presParOf" srcId="{6831D90C-3602-4021-896B-A99D311FE6AF}" destId="{3303278B-CF21-4271-B131-A8FECA0FC363}" srcOrd="2" destOrd="0" presId="urn:microsoft.com/office/officeart/2005/8/layout/hProcess7"/>
    <dgm:cxn modelId="{27EE0271-00A7-430B-A08D-92AB2FF1EF8F}" type="presParOf" srcId="{3303278B-CF21-4271-B131-A8FECA0FC363}" destId="{443DC909-241F-4D61-998B-780B09741ED7}" srcOrd="0" destOrd="0" presId="urn:microsoft.com/office/officeart/2005/8/layout/hProcess7"/>
    <dgm:cxn modelId="{70F037CE-256B-4A25-B37F-AF12D749BF95}" type="presParOf" srcId="{3303278B-CF21-4271-B131-A8FECA0FC363}" destId="{92633E95-0D2C-4501-B465-6764BE74D390}" srcOrd="1" destOrd="0" presId="urn:microsoft.com/office/officeart/2005/8/layout/hProcess7"/>
    <dgm:cxn modelId="{7F79541B-72B7-4A1A-893D-CCA3A98A6EF2}" type="presParOf" srcId="{3303278B-CF21-4271-B131-A8FECA0FC363}" destId="{18A9B622-9265-45A0-B6AE-8DCC9E171188}" srcOrd="2" destOrd="0" presId="urn:microsoft.com/office/officeart/2005/8/layout/hProcess7"/>
    <dgm:cxn modelId="{08C2A5B2-4539-4AE2-BEC5-C7AA51689ECA}" type="presParOf" srcId="{6831D90C-3602-4021-896B-A99D311FE6AF}" destId="{4084DE79-7978-4427-9575-900D8A6204C1}" srcOrd="3" destOrd="0" presId="urn:microsoft.com/office/officeart/2005/8/layout/hProcess7"/>
    <dgm:cxn modelId="{10AFCD71-9889-42A0-87F0-4C84342B3D5A}" type="presParOf" srcId="{6831D90C-3602-4021-896B-A99D311FE6AF}" destId="{EBB8FE9D-6ABF-4FA1-B853-6D98B08BAF20}" srcOrd="4" destOrd="0" presId="urn:microsoft.com/office/officeart/2005/8/layout/hProcess7"/>
    <dgm:cxn modelId="{E4DCAD6D-B497-4C93-B830-A658A1C735B4}" type="presParOf" srcId="{EBB8FE9D-6ABF-4FA1-B853-6D98B08BAF20}" destId="{7DF3BDF8-0FFE-43E7-9D56-174D2A15667C}" srcOrd="0" destOrd="0" presId="urn:microsoft.com/office/officeart/2005/8/layout/hProcess7"/>
    <dgm:cxn modelId="{AEF19077-C507-4A1F-A92D-DB445210AA06}" type="presParOf" srcId="{EBB8FE9D-6ABF-4FA1-B853-6D98B08BAF20}" destId="{4A66EECE-3B15-487A-9377-BF46B3B7615C}" srcOrd="1" destOrd="0" presId="urn:microsoft.com/office/officeart/2005/8/layout/hProcess7"/>
    <dgm:cxn modelId="{D6DA7EE2-C7B3-4AED-8456-9CE55BC38104}" type="presParOf" srcId="{EBB8FE9D-6ABF-4FA1-B853-6D98B08BAF20}" destId="{9B8DF820-C20D-47D0-9BD7-C85B1AF2855E}" srcOrd="2" destOrd="0" presId="urn:microsoft.com/office/officeart/2005/8/layout/hProcess7"/>
    <dgm:cxn modelId="{C2D6A8D1-CEA9-4A68-86FD-F0F9661AB794}" type="presParOf" srcId="{6831D90C-3602-4021-896B-A99D311FE6AF}" destId="{81BF00DA-1B26-4DF2-98E6-2C9A3AB6C8C1}" srcOrd="5" destOrd="0" presId="urn:microsoft.com/office/officeart/2005/8/layout/hProcess7"/>
    <dgm:cxn modelId="{E42C3053-0E36-4B10-808F-6A4082BA50B4}" type="presParOf" srcId="{6831D90C-3602-4021-896B-A99D311FE6AF}" destId="{AF1B32BA-49DD-4E7B-8A94-AB3817E90BB3}" srcOrd="6" destOrd="0" presId="urn:microsoft.com/office/officeart/2005/8/layout/hProcess7"/>
    <dgm:cxn modelId="{1FFC30FB-7807-47E1-A711-BE80D26AED17}" type="presParOf" srcId="{AF1B32BA-49DD-4E7B-8A94-AB3817E90BB3}" destId="{8428F614-394A-4ACA-ADAC-6A351FAE5D53}" srcOrd="0" destOrd="0" presId="urn:microsoft.com/office/officeart/2005/8/layout/hProcess7"/>
    <dgm:cxn modelId="{F293AF95-B703-4943-B781-AC64EDA6C782}" type="presParOf" srcId="{AF1B32BA-49DD-4E7B-8A94-AB3817E90BB3}" destId="{974A4A9C-2627-4490-8A57-747C8B335DBD}" srcOrd="1" destOrd="0" presId="urn:microsoft.com/office/officeart/2005/8/layout/hProcess7"/>
    <dgm:cxn modelId="{C3CA899E-2C05-462D-A540-B731D43433C3}" type="presParOf" srcId="{AF1B32BA-49DD-4E7B-8A94-AB3817E90BB3}" destId="{B2C51C27-744A-42EC-949E-AB2040311786}" srcOrd="2" destOrd="0" presId="urn:microsoft.com/office/officeart/2005/8/layout/hProcess7"/>
    <dgm:cxn modelId="{FEB9B3D1-F3E9-499E-BEDB-ACBC83813D4D}" type="presParOf" srcId="{6831D90C-3602-4021-896B-A99D311FE6AF}" destId="{12A09CB5-6473-4067-B2E3-CB5F15E800C5}" srcOrd="7" destOrd="0" presId="urn:microsoft.com/office/officeart/2005/8/layout/hProcess7"/>
    <dgm:cxn modelId="{09828104-BDDA-4FDE-8DE8-B623CE2C5E8F}" type="presParOf" srcId="{6831D90C-3602-4021-896B-A99D311FE6AF}" destId="{BBDF53D0-7BB5-4B0E-A241-D53BBD974CB6}" srcOrd="8" destOrd="0" presId="urn:microsoft.com/office/officeart/2005/8/layout/hProcess7"/>
    <dgm:cxn modelId="{187B39D1-F66B-4DB6-B723-AC59165C7D7E}" type="presParOf" srcId="{BBDF53D0-7BB5-4B0E-A241-D53BBD974CB6}" destId="{9A50AB78-5549-4F83-B9A0-C228CCE95D7A}" srcOrd="0" destOrd="0" presId="urn:microsoft.com/office/officeart/2005/8/layout/hProcess7"/>
    <dgm:cxn modelId="{2F652DED-03C0-47D0-86D4-527166A0642B}" type="presParOf" srcId="{BBDF53D0-7BB5-4B0E-A241-D53BBD974CB6}" destId="{6EA05854-9AFA-4347-9F8C-5185AAA02DD5}" srcOrd="1" destOrd="0" presId="urn:microsoft.com/office/officeart/2005/8/layout/hProcess7"/>
    <dgm:cxn modelId="{5A674AC8-9E8B-4214-8F17-908DF5DEB3B9}" type="presParOf" srcId="{BBDF53D0-7BB5-4B0E-A241-D53BBD974CB6}" destId="{09633A1D-235E-46B9-A7B2-A21438664CB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CB55-D1BE-47CB-A21B-14C13CE101EA}">
      <dsp:nvSpPr>
        <dsp:cNvPr id="0" name=""/>
        <dsp:cNvSpPr/>
      </dsp:nvSpPr>
      <dsp:spPr>
        <a:xfrm>
          <a:off x="7776" y="0"/>
          <a:ext cx="4673257" cy="228181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Power</a:t>
          </a:r>
          <a:endParaRPr lang="en-US" sz="2600" kern="1200" dirty="0"/>
        </a:p>
      </dsp:txBody>
      <dsp:txXfrm rot="16200000">
        <a:off x="-460443" y="468219"/>
        <a:ext cx="1871089" cy="934651"/>
      </dsp:txXfrm>
    </dsp:sp>
    <dsp:sp modelId="{CE197758-7780-4B4F-8BDF-7E9A7C5B6205}">
      <dsp:nvSpPr>
        <dsp:cNvPr id="0" name=""/>
        <dsp:cNvSpPr/>
      </dsp:nvSpPr>
      <dsp:spPr>
        <a:xfrm>
          <a:off x="805025" y="0"/>
          <a:ext cx="3481576" cy="22818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2500 </a:t>
          </a:r>
          <a:r>
            <a:rPr lang="en-US" sz="4900" kern="1200" dirty="0" err="1" smtClean="0"/>
            <a:t>kCal</a:t>
          </a:r>
          <a:r>
            <a:rPr lang="en-US" sz="4900" kern="1200" dirty="0" smtClean="0"/>
            <a:t>/day = 100Watts</a:t>
          </a:r>
          <a:endParaRPr lang="en-US" sz="4900" kern="1200" dirty="0"/>
        </a:p>
      </dsp:txBody>
      <dsp:txXfrm>
        <a:off x="805025" y="0"/>
        <a:ext cx="3481576" cy="2281816"/>
      </dsp:txXfrm>
    </dsp:sp>
    <dsp:sp modelId="{7DF3BDF8-0FFE-43E7-9D56-174D2A15667C}">
      <dsp:nvSpPr>
        <dsp:cNvPr id="0" name=""/>
        <dsp:cNvSpPr/>
      </dsp:nvSpPr>
      <dsp:spPr>
        <a:xfrm>
          <a:off x="4778265" y="0"/>
          <a:ext cx="2778062" cy="22860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Clock speed</a:t>
          </a:r>
          <a:endParaRPr lang="en-US" sz="2600" kern="1200" dirty="0"/>
        </a:p>
      </dsp:txBody>
      <dsp:txXfrm rot="16200000">
        <a:off x="4118812" y="659453"/>
        <a:ext cx="1874520" cy="555612"/>
      </dsp:txXfrm>
    </dsp:sp>
    <dsp:sp modelId="{92633E95-0D2C-4501-B465-6764BE74D390}">
      <dsp:nvSpPr>
        <dsp:cNvPr id="0" name=""/>
        <dsp:cNvSpPr/>
      </dsp:nvSpPr>
      <dsp:spPr>
        <a:xfrm rot="5400000">
          <a:off x="4624134" y="1751900"/>
          <a:ext cx="336043" cy="4167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DF820-C20D-47D0-9BD7-C85B1AF2855E}">
      <dsp:nvSpPr>
        <dsp:cNvPr id="0" name=""/>
        <dsp:cNvSpPr/>
      </dsp:nvSpPr>
      <dsp:spPr>
        <a:xfrm>
          <a:off x="5333878" y="0"/>
          <a:ext cx="2069656" cy="2286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1 Hz to 1kHz</a:t>
          </a:r>
          <a:endParaRPr lang="en-US" sz="4900" kern="1200" dirty="0"/>
        </a:p>
      </dsp:txBody>
      <dsp:txXfrm>
        <a:off x="5333878" y="0"/>
        <a:ext cx="2069656" cy="2286000"/>
      </dsp:txXfrm>
    </dsp:sp>
    <dsp:sp modelId="{9A50AB78-5549-4F83-B9A0-C228CCE95D7A}">
      <dsp:nvSpPr>
        <dsp:cNvPr id="0" name=""/>
        <dsp:cNvSpPr/>
      </dsp:nvSpPr>
      <dsp:spPr>
        <a:xfrm>
          <a:off x="7661337" y="0"/>
          <a:ext cx="2778062" cy="22860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Training time</a:t>
          </a:r>
          <a:endParaRPr lang="en-US" sz="2600" kern="1200" dirty="0"/>
        </a:p>
      </dsp:txBody>
      <dsp:txXfrm rot="16200000">
        <a:off x="7001883" y="659453"/>
        <a:ext cx="1874520" cy="555612"/>
      </dsp:txXfrm>
    </dsp:sp>
    <dsp:sp modelId="{974A4A9C-2627-4490-8A57-747C8B335DBD}">
      <dsp:nvSpPr>
        <dsp:cNvPr id="0" name=""/>
        <dsp:cNvSpPr/>
      </dsp:nvSpPr>
      <dsp:spPr>
        <a:xfrm rot="5400000">
          <a:off x="7499429" y="1751900"/>
          <a:ext cx="336043" cy="4167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33A1D-235E-46B9-A7B2-A21438664CB7}">
      <dsp:nvSpPr>
        <dsp:cNvPr id="0" name=""/>
        <dsp:cNvSpPr/>
      </dsp:nvSpPr>
      <dsp:spPr>
        <a:xfrm>
          <a:off x="8216949" y="0"/>
          <a:ext cx="2069656" cy="2286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18 years</a:t>
          </a:r>
          <a:endParaRPr lang="en-US" sz="4900" kern="1200" dirty="0"/>
        </a:p>
      </dsp:txBody>
      <dsp:txXfrm>
        <a:off x="8216949" y="0"/>
        <a:ext cx="2069656" cy="228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CB55-D1BE-47CB-A21B-14C13CE101EA}">
      <dsp:nvSpPr>
        <dsp:cNvPr id="0" name=""/>
        <dsp:cNvSpPr/>
      </dsp:nvSpPr>
      <dsp:spPr>
        <a:xfrm>
          <a:off x="0" y="0"/>
          <a:ext cx="4639146" cy="212969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Power</a:t>
          </a:r>
          <a:endParaRPr lang="en-US" sz="2400" kern="1200" dirty="0"/>
        </a:p>
      </dsp:txBody>
      <dsp:txXfrm rot="16200000">
        <a:off x="-409260" y="409260"/>
        <a:ext cx="1746351" cy="927829"/>
      </dsp:txXfrm>
    </dsp:sp>
    <dsp:sp modelId="{CE197758-7780-4B4F-8BDF-7E9A7C5B6205}">
      <dsp:nvSpPr>
        <dsp:cNvPr id="0" name=""/>
        <dsp:cNvSpPr/>
      </dsp:nvSpPr>
      <dsp:spPr>
        <a:xfrm>
          <a:off x="791430" y="0"/>
          <a:ext cx="3456163" cy="21296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100 kW to 1 MW</a:t>
          </a:r>
          <a:endParaRPr lang="en-US" sz="4700" kern="1200" dirty="0"/>
        </a:p>
      </dsp:txBody>
      <dsp:txXfrm>
        <a:off x="791430" y="0"/>
        <a:ext cx="3456163" cy="2129696"/>
      </dsp:txXfrm>
    </dsp:sp>
    <dsp:sp modelId="{7DF3BDF8-0FFE-43E7-9D56-174D2A15667C}">
      <dsp:nvSpPr>
        <dsp:cNvPr id="0" name=""/>
        <dsp:cNvSpPr/>
      </dsp:nvSpPr>
      <dsp:spPr>
        <a:xfrm>
          <a:off x="4743387" y="0"/>
          <a:ext cx="2757785" cy="2133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Clock speed</a:t>
          </a:r>
          <a:endParaRPr lang="en-US" sz="2400" kern="1200" dirty="0"/>
        </a:p>
      </dsp:txBody>
      <dsp:txXfrm rot="16200000">
        <a:off x="4144390" y="598997"/>
        <a:ext cx="1749552" cy="551557"/>
      </dsp:txXfrm>
    </dsp:sp>
    <dsp:sp modelId="{92633E95-0D2C-4501-B465-6764BE74D390}">
      <dsp:nvSpPr>
        <dsp:cNvPr id="0" name=""/>
        <dsp:cNvSpPr/>
      </dsp:nvSpPr>
      <dsp:spPr>
        <a:xfrm rot="5400000">
          <a:off x="4600438" y="1621780"/>
          <a:ext cx="313476" cy="4136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DF820-C20D-47D0-9BD7-C85B1AF2855E}">
      <dsp:nvSpPr>
        <dsp:cNvPr id="0" name=""/>
        <dsp:cNvSpPr/>
      </dsp:nvSpPr>
      <dsp:spPr>
        <a:xfrm>
          <a:off x="5294944" y="0"/>
          <a:ext cx="2054549" cy="21336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 </a:t>
          </a:r>
          <a:r>
            <a:rPr lang="en-US" sz="4700" kern="1200" dirty="0" err="1" smtClean="0"/>
            <a:t>Mhz</a:t>
          </a:r>
          <a:r>
            <a:rPr lang="en-US" sz="4700" kern="1200" dirty="0" smtClean="0"/>
            <a:t> to 10MHz</a:t>
          </a:r>
          <a:endParaRPr lang="en-US" sz="4700" kern="1200" dirty="0"/>
        </a:p>
      </dsp:txBody>
      <dsp:txXfrm>
        <a:off x="5294944" y="0"/>
        <a:ext cx="2054549" cy="2133601"/>
      </dsp:txXfrm>
    </dsp:sp>
    <dsp:sp modelId="{9A50AB78-5549-4F83-B9A0-C228CCE95D7A}">
      <dsp:nvSpPr>
        <dsp:cNvPr id="0" name=""/>
        <dsp:cNvSpPr/>
      </dsp:nvSpPr>
      <dsp:spPr>
        <a:xfrm>
          <a:off x="7597695" y="0"/>
          <a:ext cx="2757785" cy="2133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Training time</a:t>
          </a:r>
          <a:endParaRPr lang="en-US" sz="2400" kern="1200" dirty="0"/>
        </a:p>
      </dsp:txBody>
      <dsp:txXfrm rot="16200000">
        <a:off x="6998697" y="598997"/>
        <a:ext cx="1749552" cy="551557"/>
      </dsp:txXfrm>
    </dsp:sp>
    <dsp:sp modelId="{974A4A9C-2627-4490-8A57-747C8B335DBD}">
      <dsp:nvSpPr>
        <dsp:cNvPr id="0" name=""/>
        <dsp:cNvSpPr/>
      </dsp:nvSpPr>
      <dsp:spPr>
        <a:xfrm rot="5400000">
          <a:off x="7454746" y="1621780"/>
          <a:ext cx="313476" cy="4136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33A1D-235E-46B9-A7B2-A21438664CB7}">
      <dsp:nvSpPr>
        <dsp:cNvPr id="0" name=""/>
        <dsp:cNvSpPr/>
      </dsp:nvSpPr>
      <dsp:spPr>
        <a:xfrm>
          <a:off x="8149252" y="0"/>
          <a:ext cx="2054549" cy="21336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 week </a:t>
          </a:r>
          <a:endParaRPr lang="en-US" sz="4700" kern="1200" dirty="0"/>
        </a:p>
      </dsp:txBody>
      <dsp:txXfrm>
        <a:off x="8149252" y="0"/>
        <a:ext cx="2054549" cy="2133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865CE-BD33-4721-A3E3-7B3F86A4013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48438-EF25-4B3A-8D14-68013ADD4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6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3FE0A-8FAC-47CF-9B76-46488E3EA4E0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62992-9E54-4BBA-8488-CDA507286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6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2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9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Dominated by light source</a:t>
            </a:r>
          </a:p>
          <a:p>
            <a:r>
              <a:rPr lang="en-US" dirty="0" smtClean="0"/>
              <a:t>1fJ is needed per synapse</a:t>
            </a:r>
          </a:p>
          <a:p>
            <a:r>
              <a:rPr lang="en-US" dirty="0" smtClean="0"/>
              <a:t>10^10 neurons * 10^</a:t>
            </a:r>
            <a:r>
              <a:rPr lang="en-US" baseline="0" dirty="0" smtClean="0"/>
              <a:t>4 connections * 1fJ / 10^-4 efficiency of the source = 10^3 Joules</a:t>
            </a:r>
          </a:p>
          <a:p>
            <a:r>
              <a:rPr lang="en-US" baseline="0" dirty="0" smtClean="0"/>
              <a:t>10^6 </a:t>
            </a:r>
            <a:r>
              <a:rPr lang="en-US" baseline="0" dirty="0" err="1" smtClean="0"/>
              <a:t>clockspeed</a:t>
            </a:r>
            <a:r>
              <a:rPr lang="en-US" baseline="0" dirty="0" smtClean="0"/>
              <a:t> * 10^-3 utilization (not all neurons firing at once) = 1Mwatt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3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1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4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81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/>
              <a:t>Accepting to work at cryogenic temperatures means other devices become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60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fabrication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55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520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that: since this article, we have enhanced photoluminescence by a factor of 300. Promising results and a paper is in preparation.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83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fabrication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795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points to make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991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photons are expensive</a:t>
            </a:r>
          </a:p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one circuit multiple purposes (enumerate some)</a:t>
            </a:r>
          </a:p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summing and intermediate processing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Come back to characteristic length. We should pack a bunch of complexity in a small space and make it electronic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262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better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1A2298-1576-0841-94EB-8D645F5098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39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57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7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E58BE-F48E-9248-A79F-38A5AEAA520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4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064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04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ca01df49a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7ca01df49a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7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10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ca01df49a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7ca01df49a_0_106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7ca01df49a_0_1066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6483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7ca6946ffb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7ca6946ffb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10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 Nick’s talk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have to make a case that Moore’s law is ending. There is a belief that electronics will not be able to supply what is needed – nothing is on the way. This was not true in 1980s.</a:t>
            </a:r>
            <a:r>
              <a:rPr lang="en-US" baseline="0" dirty="0"/>
              <a:t> GPUs and FPGAs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89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rbel"/>
                <a:ea typeface="Open Sans" panose="020B0606030504020204" pitchFamily="34" charset="0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05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70FC-58AB-9447-BA30-FC72604ED316}" type="datetime1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BF39-4433-5B41-A839-44C7CF85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324599"/>
            <a:ext cx="12192000" cy="53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619977"/>
            <a:ext cx="8026400" cy="2380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Applied Physics Division / Quantum </a:t>
            </a:r>
            <a:r>
              <a:rPr lang="en-US" dirty="0" err="1"/>
              <a:t>Nanophotonics</a:t>
            </a:r>
            <a:r>
              <a:rPr lang="en-US" dirty="0"/>
              <a:t> group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52" y="6525009"/>
            <a:ext cx="1344891" cy="2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3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08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e F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783466" y="621620"/>
            <a:ext cx="6246999" cy="177481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7501"/>
            <a:ext cx="11582400" cy="482858"/>
          </a:xfrm>
        </p:spPr>
        <p:txBody>
          <a:bodyPr lIns="27432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" y="710360"/>
            <a:ext cx="5903492" cy="5605607"/>
          </a:xfrm>
        </p:spPr>
        <p:txBody>
          <a:bodyPr lIns="274320" tIns="91440" bIns="91440" anchor="ctr" anchorCtr="0"/>
          <a:lstStyle>
            <a:lvl1pPr>
              <a:defRPr sz="20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  <a:lvl2pPr marL="742950" indent="-285750">
              <a:buFont typeface="Arial" charset="0"/>
              <a:buChar char="•"/>
              <a:defRPr sz="18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2pPr>
            <a:lvl3pPr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0E2BAF-2738-7B4C-B109-ABDF35E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3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783466" y="621620"/>
            <a:ext cx="6246999" cy="177481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7501"/>
            <a:ext cx="10347795" cy="482858"/>
          </a:xfrm>
        </p:spPr>
        <p:txBody>
          <a:bodyPr lIns="182880">
            <a:noAutofit/>
          </a:bodyPr>
          <a:lstStyle>
            <a:lvl1pPr algn="l">
              <a:defRPr sz="24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" y="710360"/>
            <a:ext cx="5903492" cy="5605607"/>
          </a:xfrm>
        </p:spPr>
        <p:txBody>
          <a:bodyPr lIns="274320" tIns="91440" bIns="91440" anchor="ctr" anchorCtr="0"/>
          <a:lstStyle>
            <a:lvl1pPr>
              <a:defRPr sz="20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  <a:lvl2pPr marL="742950" indent="-285750">
              <a:buFont typeface="Arial" charset="0"/>
              <a:buChar char="•"/>
              <a:defRPr sz="18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2pPr>
            <a:lvl3pPr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0E2BAF-2738-7B4C-B109-ABDF35E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347797" y="227501"/>
            <a:ext cx="1711204" cy="380188"/>
            <a:chOff x="-1" y="0"/>
            <a:chExt cx="1842449" cy="545797"/>
          </a:xfrm>
        </p:grpSpPr>
        <p:sp>
          <p:nvSpPr>
            <p:cNvPr id="9" name="Rectangle 8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26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403712"/>
            <a:ext cx="10363200" cy="2050576"/>
          </a:xfrm>
        </p:spPr>
        <p:txBody>
          <a:bodyPr anchor="ctr" anchorCtr="0">
            <a:normAutofit/>
          </a:bodyPr>
          <a:lstStyle>
            <a:lvl1pPr algn="ctr">
              <a:defRPr sz="4000" b="0" i="0" cap="none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55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8600"/>
            <a:ext cx="10347796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8" name="Rectangle 7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71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93693" y="2475483"/>
            <a:ext cx="10363200" cy="647281"/>
          </a:xfrm>
        </p:spPr>
        <p:txBody>
          <a:bodyPr wrap="square" lIns="0" tIns="0" rIns="0" bIns="0"/>
          <a:lstStyle>
            <a:lvl1pPr algn="r"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922493" y="3122762"/>
            <a:ext cx="8534400" cy="2858938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 b="0" i="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5981701"/>
            <a:ext cx="12192000" cy="876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3434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Fig-N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95061" y="418011"/>
            <a:ext cx="3750492" cy="41891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11582400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2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84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157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3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3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2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44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8600"/>
            <a:ext cx="10347796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8" name="Rectangle 7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14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latin typeface="Corbel" panose="020B05030202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A52A7-7A2F-E142-A8A2-BA6EF9461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84" y="6370175"/>
            <a:ext cx="1335741" cy="3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A268B-4997-CD4F-AF1B-08F46A122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84" y="6370175"/>
            <a:ext cx="1335741" cy="3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7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4" r:id="rId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orbel"/>
          <a:ea typeface="+mj-ea"/>
          <a:cs typeface="Corbe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4AE3-C513-0B4D-94F4-6E6948CD5F79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58" r:id="rId10"/>
    <p:sldLayoutId id="2147483662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Relationship Id="rId1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hyperlink" Target="https://arxiv.org/abs/1907.0026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5.pn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8.emf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588480"/>
            <a:ext cx="9273861" cy="533399"/>
          </a:xfrm>
        </p:spPr>
        <p:txBody>
          <a:bodyPr>
            <a:noAutofit/>
          </a:bodyPr>
          <a:lstStyle/>
          <a:p>
            <a:r>
              <a:rPr lang="en-US" sz="3200" dirty="0"/>
              <a:t>Superconductors, light, and the “age of of cognition”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591" y="5981699"/>
            <a:ext cx="9144000" cy="990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Jeff Chiles, Sonia Buckley, Adam </a:t>
            </a:r>
            <a:r>
              <a:rPr lang="en-US" sz="2000" dirty="0" err="1" smtClean="0">
                <a:solidFill>
                  <a:schemeClr val="tx1"/>
                </a:solidFill>
              </a:rPr>
              <a:t>McCaughan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</a:rPr>
              <a:t>Saeed Khan, Bryce Primavera,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Rich Mirin, Sae Woo Nam, Jeff Shainline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NIST,  Physical Measurement Laboratory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3C6C34-1ABF-214C-98AD-21DE4B2CF8E8}"/>
              </a:ext>
            </a:extLst>
          </p:cNvPr>
          <p:cNvSpPr txBox="1">
            <a:spLocks/>
          </p:cNvSpPr>
          <p:nvPr/>
        </p:nvSpPr>
        <p:spPr>
          <a:xfrm>
            <a:off x="2209803" y="140678"/>
            <a:ext cx="8458199" cy="130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orbel"/>
                <a:ea typeface="+mj-ea"/>
                <a:cs typeface="Corbel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7C33B-62C3-924B-8E19-382ED09B7714}"/>
              </a:ext>
            </a:extLst>
          </p:cNvPr>
          <p:cNvSpPr/>
          <p:nvPr/>
        </p:nvSpPr>
        <p:spPr>
          <a:xfrm>
            <a:off x="1762260" y="300840"/>
            <a:ext cx="8905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</a:rPr>
              <a:t>“Super” Neuromorphic Computing with Photonic and Superconducting Devices 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623C7-A9FC-454B-B266-BB8526C49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330475"/>
            <a:ext cx="4419600" cy="3503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58224-25D2-B845-9F6D-D77C0E1E8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054" y="2324707"/>
            <a:ext cx="4632361" cy="3503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80D-932A-5C4C-9185-9483792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Structure of a Biological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7BE01D-4C41-2B47-9CD8-ED97CEC85BA0}"/>
              </a:ext>
            </a:extLst>
          </p:cNvPr>
          <p:cNvSpPr/>
          <p:nvPr/>
        </p:nvSpPr>
        <p:spPr>
          <a:xfrm>
            <a:off x="8610600" y="5309361"/>
            <a:ext cx="3581400" cy="151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www.khanacademy.org</a:t>
            </a:r>
            <a:r>
              <a:rPr lang="en-US" dirty="0"/>
              <a:t>/science/biology/human-biology/neuron-nervous-system/a/the-synapse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C3F4A-526E-5E4A-9430-C5E2C17ACC43}"/>
              </a:ext>
            </a:extLst>
          </p:cNvPr>
          <p:cNvSpPr/>
          <p:nvPr/>
        </p:nvSpPr>
        <p:spPr>
          <a:xfrm>
            <a:off x="1587318" y="7347634"/>
            <a:ext cx="9080682" cy="80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spie.org</a:t>
            </a:r>
            <a:r>
              <a:rPr lang="en-US" dirty="0"/>
              <a:t>/news/5681-dendritic-plateau-potentials-modulate-neuronal-function?SSO=1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0753AE-2F7E-454F-90FE-6927446D1E2D}"/>
              </a:ext>
            </a:extLst>
          </p:cNvPr>
          <p:cNvGrpSpPr/>
          <p:nvPr/>
        </p:nvGrpSpPr>
        <p:grpSpPr>
          <a:xfrm>
            <a:off x="914400" y="4085730"/>
            <a:ext cx="5560102" cy="2619870"/>
            <a:chOff x="914400" y="4085730"/>
            <a:chExt cx="5560102" cy="2619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D3F8B-8D1C-2342-BD3E-95EBD52B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4085730"/>
              <a:ext cx="4310109" cy="261987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D5A519-D68E-2C48-8A40-A5FB2F9232C4}"/>
                </a:ext>
              </a:extLst>
            </p:cNvPr>
            <p:cNvSpPr/>
            <p:nvPr/>
          </p:nvSpPr>
          <p:spPr>
            <a:xfrm>
              <a:off x="2953510" y="4394772"/>
              <a:ext cx="3520992" cy="447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mic Sans MS" panose="030F0902030302020204" pitchFamily="66" charset="0"/>
                </a:rPr>
                <a:t>From:Wikipedia</a:t>
              </a:r>
              <a:endParaRPr lang="en-US" dirty="0">
                <a:latin typeface="Comic Sans MS" panose="030F090203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EB329-33E8-A44A-8407-2F899432CBA7}"/>
              </a:ext>
            </a:extLst>
          </p:cNvPr>
          <p:cNvGrpSpPr/>
          <p:nvPr/>
        </p:nvGrpSpPr>
        <p:grpSpPr>
          <a:xfrm>
            <a:off x="911902" y="1413525"/>
            <a:ext cx="8453235" cy="2679700"/>
            <a:chOff x="609600" y="1013393"/>
            <a:chExt cx="8453235" cy="2679700"/>
          </a:xfrm>
        </p:grpSpPr>
        <p:pic>
          <p:nvPicPr>
            <p:cNvPr id="4" name="Picture 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77B9B27-3010-4E46-8848-061AF83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1013393"/>
              <a:ext cx="8453235" cy="26797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7A53F8-6C05-E443-83FA-B28243D30836}"/>
                </a:ext>
              </a:extLst>
            </p:cNvPr>
            <p:cNvSpPr txBox="1"/>
            <p:nvPr/>
          </p:nvSpPr>
          <p:spPr>
            <a:xfrm>
              <a:off x="6553200" y="1979533"/>
              <a:ext cx="14221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mic Sans MS" panose="030F0902030302020204" pitchFamily="66" charset="0"/>
                </a:rPr>
                <a:t>DENDRITES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A36721-71BB-BB44-9C5E-36505773D5FB}"/>
                </a:ext>
              </a:extLst>
            </p:cNvPr>
            <p:cNvCxnSpPr/>
            <p:nvPr/>
          </p:nvCxnSpPr>
          <p:spPr>
            <a:xfrm flipH="1">
              <a:off x="5791200" y="2133600"/>
              <a:ext cx="762000" cy="76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2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7FA8-9A2F-874F-9BAC-267664A0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Fast Introduction to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CAA39-14A1-0140-A754-765DFBDAC646}"/>
              </a:ext>
            </a:extLst>
          </p:cNvPr>
          <p:cNvSpPr txBox="1"/>
          <p:nvPr/>
        </p:nvSpPr>
        <p:spPr>
          <a:xfrm>
            <a:off x="1662998" y="1172476"/>
            <a:ext cx="292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Artificial Neuron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873CE-28DB-6C4C-9A68-5B1391455BFB}"/>
              </a:ext>
            </a:extLst>
          </p:cNvPr>
          <p:cNvSpPr txBox="1"/>
          <p:nvPr/>
        </p:nvSpPr>
        <p:spPr>
          <a:xfrm>
            <a:off x="7285773" y="1172475"/>
            <a:ext cx="3564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of Neurons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0BDFA6-9C82-4B49-8663-8A46BE11E98D}"/>
              </a:ext>
            </a:extLst>
          </p:cNvPr>
          <p:cNvSpPr/>
          <p:nvPr/>
        </p:nvSpPr>
        <p:spPr>
          <a:xfrm>
            <a:off x="359229" y="6947742"/>
            <a:ext cx="7039827" cy="44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www.asimovinstitute.org</a:t>
            </a:r>
            <a:r>
              <a:rPr lang="en-US" dirty="0"/>
              <a:t>/neural-network-zoo/</a:t>
            </a:r>
          </a:p>
        </p:txBody>
      </p:sp>
      <p:pic>
        <p:nvPicPr>
          <p:cNvPr id="60" name="Content Placeholder 4">
            <a:extLst>
              <a:ext uri="{FF2B5EF4-FFF2-40B4-BE49-F238E27FC236}">
                <a16:creationId xmlns:a16="http://schemas.microsoft.com/office/drawing/2014/main" id="{40AD8BFA-20F6-F040-8FAC-BB00922A2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139" t="56765" r="26025" b="34508"/>
          <a:stretch/>
        </p:blipFill>
        <p:spPr>
          <a:xfrm>
            <a:off x="7296659" y="6245868"/>
            <a:ext cx="754743" cy="53339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C1914AF-2BF4-B44F-95DB-E30A1FEE6088}"/>
              </a:ext>
            </a:extLst>
          </p:cNvPr>
          <p:cNvGrpSpPr/>
          <p:nvPr/>
        </p:nvGrpSpPr>
        <p:grpSpPr>
          <a:xfrm>
            <a:off x="7209576" y="2094583"/>
            <a:ext cx="3687024" cy="4598780"/>
            <a:chOff x="7162802" y="2094583"/>
            <a:chExt cx="3687024" cy="459878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104A9B-0E3D-1D48-ACA1-9C8BF7A19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901" t="28109" r="24805" b="26966"/>
            <a:stretch/>
          </p:blipFill>
          <p:spPr>
            <a:xfrm>
              <a:off x="7162802" y="2094583"/>
              <a:ext cx="3687024" cy="292743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940A76-05B6-A94B-95C6-785FE5C49120}"/>
                </a:ext>
              </a:extLst>
            </p:cNvPr>
            <p:cNvGrpSpPr/>
            <p:nvPr/>
          </p:nvGrpSpPr>
          <p:grpSpPr>
            <a:xfrm>
              <a:off x="7289402" y="5257800"/>
              <a:ext cx="3290233" cy="1435563"/>
              <a:chOff x="7289402" y="5257800"/>
              <a:chExt cx="3290233" cy="1435563"/>
            </a:xfrm>
          </p:grpSpPr>
          <p:pic>
            <p:nvPicPr>
              <p:cNvPr id="61" name="Content Placeholder 4">
                <a:extLst>
                  <a:ext uri="{FF2B5EF4-FFF2-40B4-BE49-F238E27FC236}">
                    <a16:creationId xmlns:a16="http://schemas.microsoft.com/office/drawing/2014/main" id="{192A9223-FFA4-3340-8624-67167F0C8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0629" t="64988" r="51007" b="28778"/>
              <a:stretch/>
            </p:blipFill>
            <p:spPr>
              <a:xfrm>
                <a:off x="7403702" y="5801632"/>
                <a:ext cx="533400" cy="380999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5B7B11A-EB1C-654D-9C03-6C991D896A61}"/>
                  </a:ext>
                </a:extLst>
              </p:cNvPr>
              <p:cNvGrpSpPr/>
              <p:nvPr/>
            </p:nvGrpSpPr>
            <p:grpSpPr>
              <a:xfrm>
                <a:off x="7289402" y="5257800"/>
                <a:ext cx="3058208" cy="533400"/>
                <a:chOff x="7289402" y="5209662"/>
                <a:chExt cx="3058208" cy="533400"/>
              </a:xfrm>
            </p:grpSpPr>
            <p:pic>
              <p:nvPicPr>
                <p:cNvPr id="59" name="Content Placeholder 4">
                  <a:extLst>
                    <a:ext uri="{FF2B5EF4-FFF2-40B4-BE49-F238E27FC236}">
                      <a16:creationId xmlns:a16="http://schemas.microsoft.com/office/drawing/2014/main" id="{CF05A427-2D3E-CA4C-9252-4E4656902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6289" t="57248" r="61761" b="34023"/>
                <a:stretch/>
              </p:blipFill>
              <p:spPr>
                <a:xfrm>
                  <a:off x="7289402" y="5209662"/>
                  <a:ext cx="762000" cy="5334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4B138E-3162-1245-84A2-F0CCA1A2FA2D}"/>
                    </a:ext>
                  </a:extLst>
                </p:cNvPr>
                <p:cNvSpPr txBox="1"/>
                <p:nvPr/>
              </p:nvSpPr>
              <p:spPr>
                <a:xfrm>
                  <a:off x="8125527" y="5216919"/>
                  <a:ext cx="2222083" cy="44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Input Cell / Layer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8564699-9F0D-9F40-8BDD-238711658DEF}"/>
                  </a:ext>
                </a:extLst>
              </p:cNvPr>
              <p:cNvSpPr txBox="1"/>
              <p:nvPr/>
            </p:nvSpPr>
            <p:spPr>
              <a:xfrm>
                <a:off x="8125527" y="5801632"/>
                <a:ext cx="2446504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Cell / Layer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B36B86-C940-8F48-B9ED-E63C7DDBDF9D}"/>
                  </a:ext>
                </a:extLst>
              </p:cNvPr>
              <p:cNvSpPr txBox="1"/>
              <p:nvPr/>
            </p:nvSpPr>
            <p:spPr>
              <a:xfrm>
                <a:off x="8137428" y="6245868"/>
                <a:ext cx="2442207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Cell / Layer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266004-709E-8149-8E30-76F7F4F5D0DD}"/>
              </a:ext>
            </a:extLst>
          </p:cNvPr>
          <p:cNvGrpSpPr/>
          <p:nvPr/>
        </p:nvGrpSpPr>
        <p:grpSpPr>
          <a:xfrm>
            <a:off x="50800" y="2347571"/>
            <a:ext cx="6155899" cy="3677808"/>
            <a:chOff x="1657531" y="1184036"/>
            <a:chExt cx="6155899" cy="3677808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C49881B-AC31-4040-9FDD-F09419782BDC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828800"/>
              <a:ext cx="609600" cy="38100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3837FA8-F6BC-2D44-89B7-7BC454204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9600" y="2499946"/>
              <a:ext cx="609600" cy="38100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7C94984-8116-DA4B-88FA-21DC8CE32A61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2362200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6BC19EE-3E61-3F49-91E4-7B57ED56B14D}"/>
                </a:ext>
              </a:extLst>
            </p:cNvPr>
            <p:cNvSpPr/>
            <p:nvPr/>
          </p:nvSpPr>
          <p:spPr>
            <a:xfrm>
              <a:off x="5040923" y="1946036"/>
              <a:ext cx="762000" cy="76199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ymbol" pitchFamily="2" charset="2"/>
                </a:rPr>
                <a:t>S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B2AF49-66EC-AF4A-A6FF-4057775A631E}"/>
                </a:ext>
              </a:extLst>
            </p:cNvPr>
            <p:cNvGrpSpPr/>
            <p:nvPr/>
          </p:nvGrpSpPr>
          <p:grpSpPr>
            <a:xfrm>
              <a:off x="6447692" y="1946036"/>
              <a:ext cx="943708" cy="761995"/>
              <a:chOff x="6142892" y="1946036"/>
              <a:chExt cx="943708" cy="76199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ECF51BE-EBFC-1B4C-82C5-55AB76C9D554}"/>
                  </a:ext>
                </a:extLst>
              </p:cNvPr>
              <p:cNvSpPr/>
              <p:nvPr/>
            </p:nvSpPr>
            <p:spPr>
              <a:xfrm>
                <a:off x="6142892" y="1946036"/>
                <a:ext cx="762000" cy="76199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ymbol" pitchFamily="2" charset="2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C645542-C400-0547-B245-C6D645394F05}"/>
                  </a:ext>
                </a:extLst>
              </p:cNvPr>
              <p:cNvSpPr txBox="1"/>
              <p:nvPr/>
            </p:nvSpPr>
            <p:spPr>
              <a:xfrm>
                <a:off x="6249802" y="2120930"/>
                <a:ext cx="836798" cy="49224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dirty="0"/>
                  <a:t>F(x)</a:t>
                </a:r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61610C6-B816-3E4F-9200-0376266ED64C}"/>
                </a:ext>
              </a:extLst>
            </p:cNvPr>
            <p:cNvCxnSpPr/>
            <p:nvPr/>
          </p:nvCxnSpPr>
          <p:spPr>
            <a:xfrm flipH="1">
              <a:off x="3352800" y="2880946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6713707-58F1-3B40-A3AB-9F93B2ABD3FD}"/>
                </a:ext>
              </a:extLst>
            </p:cNvPr>
            <p:cNvCxnSpPr/>
            <p:nvPr/>
          </p:nvCxnSpPr>
          <p:spPr>
            <a:xfrm flipH="1">
              <a:off x="3417277" y="2362200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CDF0BD5-2CD3-C043-9641-2E8F3FB5480A}"/>
                </a:ext>
              </a:extLst>
            </p:cNvPr>
            <p:cNvCxnSpPr/>
            <p:nvPr/>
          </p:nvCxnSpPr>
          <p:spPr>
            <a:xfrm flipH="1">
              <a:off x="3352800" y="1843454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F3E7DB-01AC-FE4E-A6D6-5CE759846200}"/>
                </a:ext>
              </a:extLst>
            </p:cNvPr>
            <p:cNvGrpSpPr/>
            <p:nvPr/>
          </p:nvGrpSpPr>
          <p:grpSpPr>
            <a:xfrm>
              <a:off x="3810000" y="1423118"/>
              <a:ext cx="495652" cy="1530836"/>
              <a:chOff x="3455025" y="1423118"/>
              <a:chExt cx="495652" cy="153083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4C79F1B-9E96-0A45-89F3-2E6B6D1AD69D}"/>
                  </a:ext>
                </a:extLst>
              </p:cNvPr>
              <p:cNvSpPr txBox="1"/>
              <p:nvPr/>
            </p:nvSpPr>
            <p:spPr>
              <a:xfrm>
                <a:off x="3455028" y="1423118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463C9-6ED3-434A-B7DC-7539D2780E47}"/>
                  </a:ext>
                </a:extLst>
              </p:cNvPr>
              <p:cNvSpPr txBox="1"/>
              <p:nvPr/>
            </p:nvSpPr>
            <p:spPr>
              <a:xfrm>
                <a:off x="3455025" y="1950985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54299E3-66BD-3F4F-A887-101812B3E5D8}"/>
                  </a:ext>
                </a:extLst>
              </p:cNvPr>
              <p:cNvSpPr txBox="1"/>
              <p:nvPr/>
            </p:nvSpPr>
            <p:spPr>
              <a:xfrm>
                <a:off x="3455026" y="2506459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FC4BF0B-3F1A-8C42-9EAE-5F591960EFC7}"/>
                </a:ext>
              </a:extLst>
            </p:cNvPr>
            <p:cNvSpPr txBox="1"/>
            <p:nvPr/>
          </p:nvSpPr>
          <p:spPr>
            <a:xfrm>
              <a:off x="2958010" y="1573857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60EC4E-9688-074D-AA56-F4BD940319D1}"/>
                </a:ext>
              </a:extLst>
            </p:cNvPr>
            <p:cNvSpPr txBox="1"/>
            <p:nvPr/>
          </p:nvSpPr>
          <p:spPr>
            <a:xfrm>
              <a:off x="2958007" y="2101724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5E7311C-9E7C-6442-AC49-0275F794FEEC}"/>
                </a:ext>
              </a:extLst>
            </p:cNvPr>
            <p:cNvSpPr txBox="1"/>
            <p:nvPr/>
          </p:nvSpPr>
          <p:spPr>
            <a:xfrm>
              <a:off x="2958008" y="2657198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94DA17A-672F-444B-AEB9-83EF4D440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200" y="1184036"/>
              <a:ext cx="14428" cy="72799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E6B8BB9-51A2-2F4E-89E7-4C7A3DD6585B}"/>
                </a:ext>
              </a:extLst>
            </p:cNvPr>
            <p:cNvSpPr txBox="1"/>
            <p:nvPr/>
          </p:nvSpPr>
          <p:spPr>
            <a:xfrm>
              <a:off x="5374842" y="1257793"/>
              <a:ext cx="340158" cy="44749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9417E5B-165B-544F-8EAC-67540910337A}"/>
                </a:ext>
              </a:extLst>
            </p:cNvPr>
            <p:cNvCxnSpPr>
              <a:cxnSpLocks/>
            </p:cNvCxnSpPr>
            <p:nvPr/>
          </p:nvCxnSpPr>
          <p:spPr>
            <a:xfrm>
              <a:off x="5794131" y="2317208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1D906EE-AA51-574A-9EA3-B29CD31F092E}"/>
                </a:ext>
              </a:extLst>
            </p:cNvPr>
            <p:cNvSpPr txBox="1"/>
            <p:nvPr/>
          </p:nvSpPr>
          <p:spPr>
            <a:xfrm>
              <a:off x="4769641" y="3104693"/>
              <a:ext cx="130997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Summing</a:t>
              </a:r>
            </a:p>
            <a:p>
              <a:r>
                <a:rPr lang="en-US" dirty="0"/>
                <a:t>Node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AA0F45-4716-A346-A5D1-6626E689D8D1}"/>
                </a:ext>
              </a:extLst>
            </p:cNvPr>
            <p:cNvSpPr txBox="1"/>
            <p:nvPr/>
          </p:nvSpPr>
          <p:spPr>
            <a:xfrm>
              <a:off x="3320093" y="4059188"/>
              <a:ext cx="119449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Synaptic</a:t>
              </a:r>
            </a:p>
            <a:p>
              <a:r>
                <a:rPr lang="en-US" dirty="0"/>
                <a:t>Weights</a:t>
              </a:r>
            </a:p>
          </p:txBody>
        </p:sp>
        <p:sp>
          <p:nvSpPr>
            <p:cNvPr id="88" name="Left Brace 87">
              <a:extLst>
                <a:ext uri="{FF2B5EF4-FFF2-40B4-BE49-F238E27FC236}">
                  <a16:creationId xmlns:a16="http://schemas.microsoft.com/office/drawing/2014/main" id="{2E2E6E99-536B-B34C-BDC4-112964F5B0DE}"/>
                </a:ext>
              </a:extLst>
            </p:cNvPr>
            <p:cNvSpPr/>
            <p:nvPr/>
          </p:nvSpPr>
          <p:spPr>
            <a:xfrm>
              <a:off x="2590800" y="1570531"/>
              <a:ext cx="224616" cy="149886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902843-2C55-8740-8BF8-CBB656FE5163}"/>
                </a:ext>
              </a:extLst>
            </p:cNvPr>
            <p:cNvSpPr txBox="1"/>
            <p:nvPr/>
          </p:nvSpPr>
          <p:spPr>
            <a:xfrm>
              <a:off x="1657531" y="2074571"/>
              <a:ext cx="933269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0797A3-A4E7-784D-BBCA-A0D46869F6E3}"/>
                </a:ext>
              </a:extLst>
            </p:cNvPr>
            <p:cNvSpPr txBox="1"/>
            <p:nvPr/>
          </p:nvSpPr>
          <p:spPr>
            <a:xfrm>
              <a:off x="6350897" y="3079203"/>
              <a:ext cx="1392625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Activation</a:t>
              </a:r>
            </a:p>
            <a:p>
              <a:r>
                <a:rPr lang="en-US" dirty="0"/>
                <a:t>Function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D891CE8-9488-9D41-86E6-B0BCD1F1CFE6}"/>
                </a:ext>
              </a:extLst>
            </p:cNvPr>
            <p:cNvCxnSpPr>
              <a:cxnSpLocks/>
            </p:cNvCxnSpPr>
            <p:nvPr/>
          </p:nvCxnSpPr>
          <p:spPr>
            <a:xfrm>
              <a:off x="7209692" y="2340877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5" name="Picture 1" descr="page1image51156416">
            <a:extLst>
              <a:ext uri="{FF2B5EF4-FFF2-40B4-BE49-F238E27FC236}">
                <a16:creationId xmlns:a16="http://schemas.microsoft.com/office/drawing/2014/main" id="{B91BD51F-2AC0-D24F-AE15-73E1750F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A63770-78CA-4141-8C77-6952697ABE70}"/>
              </a:ext>
            </a:extLst>
          </p:cNvPr>
          <p:cNvSpPr/>
          <p:nvPr/>
        </p:nvSpPr>
        <p:spPr>
          <a:xfrm>
            <a:off x="2203269" y="4250314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BA151EE-1F87-3F4C-9DBF-6FC6721A640F}"/>
              </a:ext>
            </a:extLst>
          </p:cNvPr>
          <p:cNvSpPr/>
          <p:nvPr/>
        </p:nvSpPr>
        <p:spPr>
          <a:xfrm>
            <a:off x="2203269" y="4531998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D9EA712-1299-2449-B051-12226576A90C}"/>
              </a:ext>
            </a:extLst>
          </p:cNvPr>
          <p:cNvSpPr/>
          <p:nvPr/>
        </p:nvSpPr>
        <p:spPr>
          <a:xfrm>
            <a:off x="2203269" y="4813682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F36C-82ED-C141-AA33-5146C7617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11"/>
            <a:ext cx="12192000" cy="533400"/>
          </a:xfrm>
        </p:spPr>
        <p:txBody>
          <a:bodyPr>
            <a:noAutofit/>
          </a:bodyPr>
          <a:lstStyle/>
          <a:p>
            <a:r>
              <a:rPr lang="en-US" sz="4000" dirty="0"/>
              <a:t>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1A181-83F9-6D4C-9C2E-5D562935BF77}"/>
              </a:ext>
            </a:extLst>
          </p:cNvPr>
          <p:cNvSpPr txBox="1"/>
          <p:nvPr/>
        </p:nvSpPr>
        <p:spPr>
          <a:xfrm>
            <a:off x="195943" y="1442893"/>
            <a:ext cx="2088200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Untrained</a:t>
            </a:r>
          </a:p>
          <a:p>
            <a:pPr algn="ctr"/>
            <a:r>
              <a:rPr lang="en-US" dirty="0"/>
              <a:t>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1AF11-9454-E244-A8D3-01092FEF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24976" y="2535835"/>
            <a:ext cx="41656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172FD-0A34-AF41-8A06-4979FD43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749300" y="2650135"/>
            <a:ext cx="42672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EC6E7-D965-D149-8A07-A87487B7E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67079" y="2917720"/>
            <a:ext cx="3213099" cy="282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FB812-6D56-7E44-ADAB-94059640D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872279" y="2999120"/>
            <a:ext cx="3213100" cy="26584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CEC397-2EC9-9340-93A9-68C043F87A7F}"/>
              </a:ext>
            </a:extLst>
          </p:cNvPr>
          <p:cNvSpPr/>
          <p:nvPr/>
        </p:nvSpPr>
        <p:spPr>
          <a:xfrm>
            <a:off x="3505200" y="2281836"/>
            <a:ext cx="1981200" cy="41656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DA09B8-4C47-8A4D-BAF5-A1528D7F1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40" y="2467820"/>
            <a:ext cx="819659" cy="5079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A607B5-24BD-8445-9B53-2BF91BC218E2}"/>
              </a:ext>
            </a:extLst>
          </p:cNvPr>
          <p:cNvSpPr txBox="1"/>
          <p:nvPr/>
        </p:nvSpPr>
        <p:spPr>
          <a:xfrm>
            <a:off x="4847077" y="5282980"/>
            <a:ext cx="544957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5EE3F-8BA0-E64E-A17F-ACC3E39EC481}"/>
              </a:ext>
            </a:extLst>
          </p:cNvPr>
          <p:cNvSpPr txBox="1"/>
          <p:nvPr/>
        </p:nvSpPr>
        <p:spPr>
          <a:xfrm>
            <a:off x="3548129" y="5105400"/>
            <a:ext cx="595035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cat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E0AB34-DC01-5346-B716-4A428B56BFC0}"/>
              </a:ext>
            </a:extLst>
          </p:cNvPr>
          <p:cNvCxnSpPr>
            <a:cxnSpLocks/>
          </p:cNvCxnSpPr>
          <p:nvPr/>
        </p:nvCxnSpPr>
        <p:spPr>
          <a:xfrm>
            <a:off x="5029200" y="2975778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A62872-226F-3B4E-843F-DCC9B2123CD6}"/>
              </a:ext>
            </a:extLst>
          </p:cNvPr>
          <p:cNvCxnSpPr/>
          <p:nvPr/>
        </p:nvCxnSpPr>
        <p:spPr>
          <a:xfrm>
            <a:off x="4648200" y="2975778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D32929-56D9-5149-8F82-9A33B3783A16}"/>
              </a:ext>
            </a:extLst>
          </p:cNvPr>
          <p:cNvCxnSpPr/>
          <p:nvPr/>
        </p:nvCxnSpPr>
        <p:spPr>
          <a:xfrm>
            <a:off x="4267200" y="2971800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6A42F-DA99-FE4D-9C72-BE2C10B2FE4A}"/>
              </a:ext>
            </a:extLst>
          </p:cNvPr>
          <p:cNvCxnSpPr/>
          <p:nvPr/>
        </p:nvCxnSpPr>
        <p:spPr>
          <a:xfrm>
            <a:off x="3962400" y="2971800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2F6BA-C732-D244-9B8C-05BDAA085AA2}"/>
              </a:ext>
            </a:extLst>
          </p:cNvPr>
          <p:cNvSpPr/>
          <p:nvPr/>
        </p:nvSpPr>
        <p:spPr>
          <a:xfrm>
            <a:off x="9183028" y="2245549"/>
            <a:ext cx="1981200" cy="41656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7CC17F-C6E7-824B-891F-AD6DE1E9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119" y="2453676"/>
            <a:ext cx="707841" cy="7078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43D9B5-C6D2-7346-A11A-27A627FA6579}"/>
              </a:ext>
            </a:extLst>
          </p:cNvPr>
          <p:cNvSpPr txBox="1"/>
          <p:nvPr/>
        </p:nvSpPr>
        <p:spPr>
          <a:xfrm>
            <a:off x="10135039" y="5456669"/>
            <a:ext cx="481222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Wingdings" pitchFamily="2" charset="2"/>
              </a:rPr>
              <a:t>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6C1891-A7F6-514B-9544-F1B6AC43A05C}"/>
              </a:ext>
            </a:extLst>
          </p:cNvPr>
          <p:cNvSpPr txBox="1"/>
          <p:nvPr/>
        </p:nvSpPr>
        <p:spPr>
          <a:xfrm>
            <a:off x="6531516" y="1442893"/>
            <a:ext cx="2088200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Trained</a:t>
            </a:r>
          </a:p>
          <a:p>
            <a:pPr algn="ctr"/>
            <a:r>
              <a:rPr lang="en-US" dirty="0"/>
              <a:t>Neural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73D23-6FDA-5747-AE25-0353DFE4F584}"/>
              </a:ext>
            </a:extLst>
          </p:cNvPr>
          <p:cNvSpPr txBox="1"/>
          <p:nvPr/>
        </p:nvSpPr>
        <p:spPr>
          <a:xfrm>
            <a:off x="9514729" y="1412895"/>
            <a:ext cx="1317798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291C8-6E52-464B-AB33-393E37321321}"/>
              </a:ext>
            </a:extLst>
          </p:cNvPr>
          <p:cNvSpPr txBox="1"/>
          <p:nvPr/>
        </p:nvSpPr>
        <p:spPr>
          <a:xfrm>
            <a:off x="10616261" y="2377398"/>
            <a:ext cx="742576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66501B-E3EF-2243-921F-D80069667B59}"/>
              </a:ext>
            </a:extLst>
          </p:cNvPr>
          <p:cNvSpPr txBox="1"/>
          <p:nvPr/>
        </p:nvSpPr>
        <p:spPr>
          <a:xfrm>
            <a:off x="3929171" y="1390826"/>
            <a:ext cx="1133259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B30688-1B28-F441-922E-A047422F3B71}"/>
              </a:ext>
            </a:extLst>
          </p:cNvPr>
          <p:cNvSpPr txBox="1"/>
          <p:nvPr/>
        </p:nvSpPr>
        <p:spPr>
          <a:xfrm>
            <a:off x="4089920" y="5439707"/>
            <a:ext cx="405880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✓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3C709A-1416-5F4D-94E7-41C36401EDA1}"/>
              </a:ext>
            </a:extLst>
          </p:cNvPr>
          <p:cNvSpPr txBox="1"/>
          <p:nvPr/>
        </p:nvSpPr>
        <p:spPr>
          <a:xfrm>
            <a:off x="4394720" y="5449117"/>
            <a:ext cx="405880" cy="541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00B050"/>
                </a:solidFill>
                <a:latin typeface="Symbol" pitchFamily="2" charset="2"/>
              </a:rPr>
              <a:t>✓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606B55C1-926F-C245-A574-FA0337456E6E}"/>
              </a:ext>
            </a:extLst>
          </p:cNvPr>
          <p:cNvSpPr/>
          <p:nvPr/>
        </p:nvSpPr>
        <p:spPr>
          <a:xfrm>
            <a:off x="5666335" y="3585565"/>
            <a:ext cx="569424" cy="144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14A184-64D5-444C-B431-7E4C460854A6}"/>
              </a:ext>
            </a:extLst>
          </p:cNvPr>
          <p:cNvSpPr txBox="1"/>
          <p:nvPr/>
        </p:nvSpPr>
        <p:spPr>
          <a:xfrm>
            <a:off x="455615" y="1268495"/>
            <a:ext cx="10210047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 Today, there is large demand to perform “neural network” operations</a:t>
            </a:r>
            <a:endParaRPr lang="en-US" sz="2400" dirty="0">
              <a:solidFill>
                <a:prstClr val="black"/>
              </a:solidFill>
              <a:ea typeface="Helvetica Light" charset="0"/>
              <a:cs typeface="Helvetica Light" charset="0"/>
            </a:endParaRP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Image Classification</a:t>
            </a: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Speech Recognition</a:t>
            </a: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Natural Language Processing: “translation”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ea typeface="Helvetica Light" charset="0"/>
              <a:cs typeface="Helvetica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Dedicated Neuromorphic Hardware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venir Next" charset="0"/>
                <a:cs typeface="Avenir Next" charset="0"/>
              </a:rPr>
              <a:t>Other Technology platforms Neuromorphic have attracted venture interest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BF9EC956-4929-074B-9D02-B29D8636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</a:rPr>
              <a:t>Machine learning hardware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CE2B69-7598-1344-AE8C-0E24EC7D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77" y="6070196"/>
            <a:ext cx="1629832" cy="3713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40A97E-CBEA-6E49-9758-59E4884CF4B7}"/>
              </a:ext>
            </a:extLst>
          </p:cNvPr>
          <p:cNvSpPr txBox="1"/>
          <p:nvPr/>
        </p:nvSpPr>
        <p:spPr>
          <a:xfrm>
            <a:off x="5424764" y="6441551"/>
            <a:ext cx="9874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Bill Gates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4027EE-734C-FA44-92E9-E88A2496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399" y="6190052"/>
            <a:ext cx="616482" cy="6164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95F810-73DF-8D40-A808-14DC43A9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478" y="6199480"/>
            <a:ext cx="616482" cy="6164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FCE15A-7970-9844-8E36-009E1C704AF3}"/>
              </a:ext>
            </a:extLst>
          </p:cNvPr>
          <p:cNvGrpSpPr/>
          <p:nvPr/>
        </p:nvGrpSpPr>
        <p:grpSpPr>
          <a:xfrm>
            <a:off x="7391400" y="2247753"/>
            <a:ext cx="3822850" cy="390271"/>
            <a:chOff x="1841597" y="1731414"/>
            <a:chExt cx="3822850" cy="3902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5767ED-6202-F84A-8C80-212E9E09D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34245" y="1793378"/>
              <a:ext cx="783150" cy="2663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D78B9B-95E7-5048-ADBE-7D6980AD2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1597" y="1801398"/>
              <a:ext cx="1031121" cy="2503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AF621-5E0A-F64B-BD92-CE922EDB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4176" y="1731414"/>
              <a:ext cx="390271" cy="3902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6FD800-2BBE-5048-85A5-43C5DBA8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9628" y="1768425"/>
              <a:ext cx="934995" cy="31624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52E2443-488D-8140-B0A5-9EC7EDA8E122}"/>
              </a:ext>
            </a:extLst>
          </p:cNvPr>
          <p:cNvSpPr txBox="1"/>
          <p:nvPr/>
        </p:nvSpPr>
        <p:spPr>
          <a:xfrm>
            <a:off x="4853041" y="4485487"/>
            <a:ext cx="162063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600" dirty="0" err="1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TrueNorth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, IBM</a:t>
            </a:r>
          </a:p>
          <a:p>
            <a:pPr defTabSz="457200"/>
            <a:endParaRPr lang="en-US" sz="16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see </a:t>
            </a:r>
            <a:r>
              <a:rPr lang="en-US" sz="1600" dirty="0" err="1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Merolla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 et al.,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Science, 2011.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BEE21D-92E3-7E4B-99FA-9314CB2F0128}"/>
              </a:ext>
            </a:extLst>
          </p:cNvPr>
          <p:cNvGrpSpPr/>
          <p:nvPr/>
        </p:nvGrpSpPr>
        <p:grpSpPr>
          <a:xfrm>
            <a:off x="7346830" y="4065081"/>
            <a:ext cx="3672284" cy="869927"/>
            <a:chOff x="1841597" y="3209980"/>
            <a:chExt cx="3672284" cy="869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4900EC-4D5E-844E-A2AC-0B9212B83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1615" y="3209980"/>
              <a:ext cx="1366800" cy="8699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976F80-4F4B-5441-BD4E-7A9990034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597" y="3492135"/>
              <a:ext cx="764033" cy="3056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A2DB0-DA1A-1F4E-A1E6-B0FCA45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0478" y="3376319"/>
              <a:ext cx="815613" cy="53724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275D623-F982-A14C-BAC5-5B72483D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6110" y="3218985"/>
              <a:ext cx="587771" cy="587771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9256" y="4286820"/>
            <a:ext cx="2199857" cy="13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0"/>
            <a:ext cx="91440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+mj-lt"/>
                <a:cs typeface="Corbel"/>
              </a:rPr>
              <a:t>2</a:t>
            </a:r>
            <a:r>
              <a:rPr lang="en-US" baseline="30000" dirty="0">
                <a:latin typeface="+mj-lt"/>
                <a:cs typeface="Corbel"/>
              </a:rPr>
              <a:t>nd</a:t>
            </a:r>
            <a:r>
              <a:rPr lang="en-US" dirty="0">
                <a:latin typeface="+mj-lt"/>
                <a:cs typeface="Corbel"/>
              </a:rPr>
              <a:t> and 3</a:t>
            </a:r>
            <a:r>
              <a:rPr lang="en-US" baseline="30000" dirty="0">
                <a:latin typeface="+mj-lt"/>
                <a:cs typeface="Corbel"/>
              </a:rPr>
              <a:t>rd</a:t>
            </a:r>
            <a:r>
              <a:rPr lang="en-US" dirty="0">
                <a:latin typeface="+mj-lt"/>
                <a:cs typeface="Corbel"/>
              </a:rPr>
              <a:t> Generation Neural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270" y="2209800"/>
            <a:ext cx="4214295" cy="38164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Generation: “Proven”</a:t>
            </a:r>
          </a:p>
          <a:p>
            <a:endParaRPr lang="en-US" sz="2400" dirty="0"/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Limited Biological “inspiration”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Matrix-vector multiplication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Seeking weight matrix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Trained by supervisory system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Limited History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Task specific</a:t>
            </a:r>
            <a:endParaRPr lang="es-MX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567186" y="2209800"/>
            <a:ext cx="6393482" cy="38164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Generation: “Less Proven”</a:t>
            </a:r>
          </a:p>
          <a:p>
            <a:endParaRPr lang="en-US" sz="2400" dirty="0"/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More Biologically inspired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Information in dynamical state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Spiking neurons communicate in rate and timing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Potential for learning without supervision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Information integrated across space and time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General cognitive systems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4834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4275-1608-9B4C-96E1-6C9AB51D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1524000"/>
          </a:xfrm>
        </p:spPr>
        <p:txBody>
          <a:bodyPr>
            <a:noAutofit/>
          </a:bodyPr>
          <a:lstStyle/>
          <a:p>
            <a:r>
              <a:rPr lang="en-US" dirty="0"/>
              <a:t>Question:  Why do we need Generation 3?</a:t>
            </a:r>
            <a:br>
              <a:rPr lang="en-US" dirty="0"/>
            </a:br>
            <a:r>
              <a:rPr lang="en-US" dirty="0"/>
              <a:t>Answer:  Energy Efficiency and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7F8DC-FB89-A447-B0C8-CB64489FAAD1}"/>
              </a:ext>
            </a:extLst>
          </p:cNvPr>
          <p:cNvSpPr/>
          <p:nvPr/>
        </p:nvSpPr>
        <p:spPr>
          <a:xfrm>
            <a:off x="609600" y="5930709"/>
            <a:ext cx="4477701" cy="44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/abs/1906.02243v1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35183-1275-034A-B388-0A1B5123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0" y="1968309"/>
            <a:ext cx="5605939" cy="3784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28785C-E932-984C-846F-B1C3DD8AA4FF}"/>
              </a:ext>
            </a:extLst>
          </p:cNvPr>
          <p:cNvSpPr txBox="1">
            <a:spLocks/>
          </p:cNvSpPr>
          <p:nvPr/>
        </p:nvSpPr>
        <p:spPr>
          <a:xfrm>
            <a:off x="6372340" y="2196909"/>
            <a:ext cx="5486400" cy="43562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Helvetica Light" charset="0"/>
                <a:cs typeface="Helvetica Light" charset="0"/>
              </a:rPr>
              <a:t>“How do you make the largest scale artificial neural network?”</a:t>
            </a:r>
          </a:p>
          <a:p>
            <a:pPr lvl="1"/>
            <a:r>
              <a:rPr lang="en-US" sz="2000" dirty="0">
                <a:ea typeface="Helvetica Light" charset="0"/>
                <a:cs typeface="Helvetica Light" charset="0"/>
              </a:rPr>
              <a:t>Human Brain:  </a:t>
            </a:r>
          </a:p>
          <a:p>
            <a:pPr lvl="2"/>
            <a:r>
              <a:rPr lang="en-US" sz="1600" dirty="0">
                <a:ea typeface="Helvetica Light" charset="0"/>
                <a:cs typeface="Helvetica Light" charset="0"/>
              </a:rPr>
              <a:t>10 billion neurons</a:t>
            </a:r>
          </a:p>
          <a:p>
            <a:pPr lvl="2"/>
            <a:r>
              <a:rPr lang="en-US" sz="1600" dirty="0">
                <a:ea typeface="Helvetica Light" charset="0"/>
                <a:cs typeface="Helvetica Light" charset="0"/>
              </a:rPr>
              <a:t>1 neuron fans out to 10,000 neurons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r>
              <a:rPr lang="en-US" sz="2400" dirty="0">
                <a:ea typeface="Helvetica Light" charset="0"/>
                <a:cs typeface="Helvetica Light" charset="0"/>
              </a:rPr>
              <a:t>What are the fundamental limits?</a:t>
            </a:r>
          </a:p>
          <a:p>
            <a:r>
              <a:rPr lang="en-US" sz="2400" dirty="0">
                <a:ea typeface="Helvetica Light" charset="0"/>
                <a:cs typeface="Helvetica Light" charset="0"/>
              </a:rPr>
              <a:t>How do you evaluate the performance?</a:t>
            </a:r>
          </a:p>
          <a:p>
            <a:r>
              <a:rPr lang="en-US" sz="2400" dirty="0">
                <a:ea typeface="Helvetica Light" charset="0"/>
                <a:cs typeface="Helvetica Light" charset="0"/>
              </a:rPr>
              <a:t>How do physical characteristics of the devices relate to the performance of the neuromorphic computer?</a:t>
            </a:r>
          </a:p>
        </p:txBody>
      </p:sp>
    </p:spTree>
    <p:extLst>
      <p:ext uri="{BB962C8B-B14F-4D97-AF65-F5344CB8AC3E}">
        <p14:creationId xmlns:p14="http://schemas.microsoft.com/office/powerpoint/2010/main" val="34189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038" y="2362200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1219200" y="1565731"/>
            <a:ext cx="777240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Biologically Inspired</a:t>
            </a:r>
          </a:p>
          <a:p>
            <a:pPr marL="92903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Spiking Signals, Energy Efficient</a:t>
            </a:r>
          </a:p>
          <a:p>
            <a:pPr marL="92903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Rate and Time encoding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Differentiated local processing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Information integration across: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Space (network structure)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Time (dynamics)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Experience (plasticity)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066800" y="6019800"/>
            <a:ext cx="10896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Can we get to a size scale for “Cognitive” Systems?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A6EAD-C01B-4342-8647-DA91DC2B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956144"/>
          </a:xfrm>
        </p:spPr>
        <p:txBody>
          <a:bodyPr>
            <a:noAutofit/>
          </a:bodyPr>
          <a:lstStyle/>
          <a:p>
            <a:r>
              <a:rPr lang="en-US" sz="4000" dirty="0"/>
              <a:t>Spiking Neural Networks / Dedicated Hardware</a:t>
            </a:r>
          </a:p>
        </p:txBody>
      </p:sp>
    </p:spTree>
    <p:extLst>
      <p:ext uri="{BB962C8B-B14F-4D97-AF65-F5344CB8AC3E}">
        <p14:creationId xmlns:p14="http://schemas.microsoft.com/office/powerpoint/2010/main" val="41666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Energy and Training Targets</a:t>
            </a:r>
            <a:endParaRPr lang="en-US" sz="44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0985207"/>
              </p:ext>
            </p:extLst>
          </p:nvPr>
        </p:nvGraphicFramePr>
        <p:xfrm>
          <a:off x="1143000" y="1524000"/>
          <a:ext cx="10439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69772803"/>
              </p:ext>
            </p:extLst>
          </p:nvPr>
        </p:nvGraphicFramePr>
        <p:xfrm>
          <a:off x="1219200" y="4038599"/>
          <a:ext cx="10363200" cy="2133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459127" y="2207873"/>
            <a:ext cx="2434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Human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459126" y="4871286"/>
            <a:ext cx="2434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Artificial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428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10^10 neurons</a:t>
            </a:r>
          </a:p>
          <a:p>
            <a:r>
              <a:rPr lang="en-US" dirty="0" smtClean="0"/>
              <a:t>10^10 * 10^4 connections</a:t>
            </a:r>
          </a:p>
          <a:p>
            <a:r>
              <a:rPr lang="en-US" dirty="0" smtClean="0"/>
              <a:t>10^10 * 10^4 * 10^5 photons</a:t>
            </a:r>
          </a:p>
          <a:p>
            <a:r>
              <a:rPr lang="en-US" dirty="0" smtClean="0"/>
              <a:t>10^19 photons * 10^4 inefficiency</a:t>
            </a:r>
          </a:p>
          <a:p>
            <a:r>
              <a:rPr lang="en-US" dirty="0" smtClean="0"/>
              <a:t>10^23 photons = 10^23 eV = 10^4 J</a:t>
            </a:r>
          </a:p>
          <a:p>
            <a:endParaRPr lang="en-US" dirty="0"/>
          </a:p>
          <a:p>
            <a:r>
              <a:rPr lang="en-US" dirty="0" smtClean="0"/>
              <a:t>1fJ = 1e-15J = 10 photons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9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processing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608260"/>
            <a:ext cx="525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Spiking neural networks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6CE49-E1F6-3748-BA8B-38E203E12769}"/>
              </a:ext>
            </a:extLst>
          </p:cNvPr>
          <p:cNvSpPr txBox="1"/>
          <p:nvPr/>
        </p:nvSpPr>
        <p:spPr>
          <a:xfrm>
            <a:off x="8153400" y="6291590"/>
            <a:ext cx="430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solidFill>
                  <a:prstClr val="black"/>
                </a:solidFill>
                <a:latin typeface="Calibri"/>
              </a:rPr>
              <a:t>jeffrey.shainline@nist.gov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Single Photon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Superconducting nanowire single photon detector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Superconducting </a:t>
            </a:r>
            <a:r>
              <a:rPr lang="en-US" b="1" dirty="0" err="1" smtClean="0">
                <a:solidFill>
                  <a:srgbClr val="0070C0"/>
                </a:solidFill>
              </a:rPr>
              <a:t>Transistion</a:t>
            </a:r>
            <a:r>
              <a:rPr lang="en-US" b="1" dirty="0" smtClean="0">
                <a:solidFill>
                  <a:srgbClr val="0070C0"/>
                </a:solidFill>
              </a:rPr>
              <a:t>-Edge Sensors</a:t>
            </a:r>
          </a:p>
          <a:p>
            <a:r>
              <a:rPr lang="en-US" dirty="0" smtClean="0"/>
              <a:t>Microwave Kinetic Inductance Detectors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Conventional Applications</a:t>
            </a:r>
          </a:p>
          <a:p>
            <a:pPr lvl="1"/>
            <a:r>
              <a:rPr lang="en-US" dirty="0" smtClean="0"/>
              <a:t>Advanced sensors for astronomy and astrophysics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High Energy Physics – rare particle event searches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Quantum Information  / Quantum Computation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 of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608260"/>
            <a:ext cx="525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Light for communication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8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362039"/>
            <a:ext cx="5257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Superconducting electronics for single-photon detection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0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362039"/>
            <a:ext cx="5257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Superconducting electronics for neural computation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4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098079" y="5608260"/>
            <a:ext cx="60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Neuromorphic supercomputing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210727"/>
            <a:ext cx="9829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rbel"/>
                <a:cs typeface="Corbel"/>
              </a:rPr>
              <a:t>Device requirements for massive connectivity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C22A2-06D8-4181-B4EA-6ED82B0DA757}"/>
              </a:ext>
            </a:extLst>
          </p:cNvPr>
          <p:cNvSpPr txBox="1"/>
          <p:nvPr/>
        </p:nvSpPr>
        <p:spPr>
          <a:xfrm>
            <a:off x="6400800" y="1289693"/>
            <a:ext cx="4267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latin typeface="Corbel"/>
                <a:cs typeface="Corbel"/>
              </a:rPr>
              <a:t>Dense local fanout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Corbel"/>
                <a:cs typeface="Corbel"/>
              </a:rPr>
              <a:t>Long-range connectivity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A2DFE-B8A2-4BCE-855F-71BAD2F03731}"/>
              </a:ext>
            </a:extLst>
          </p:cNvPr>
          <p:cNvSpPr txBox="1"/>
          <p:nvPr/>
        </p:nvSpPr>
        <p:spPr>
          <a:xfrm>
            <a:off x="-457200" y="363756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4000" dirty="0">
                <a:latin typeface="Corbel"/>
                <a:cs typeface="Corbel"/>
              </a:rPr>
              <a:t>Principal conjecture: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5EA93-9D92-4EE3-95A6-8CC374C09563}"/>
              </a:ext>
            </a:extLst>
          </p:cNvPr>
          <p:cNvSpPr txBox="1"/>
          <p:nvPr/>
        </p:nvSpPr>
        <p:spPr>
          <a:xfrm>
            <a:off x="4419600" y="4287522"/>
            <a:ext cx="6477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latin typeface="Corbel"/>
                <a:cs typeface="Corbel"/>
              </a:rPr>
              <a:t>Use light for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7DAC8-565C-3148-BF75-1099B846E59D}"/>
              </a:ext>
            </a:extLst>
          </p:cNvPr>
          <p:cNvSpPr txBox="1"/>
          <p:nvPr/>
        </p:nvSpPr>
        <p:spPr>
          <a:xfrm>
            <a:off x="1745343" y="4875443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cs typeface="Corbel"/>
              </a:rPr>
              <a:t>Photons don’t have charge or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519ED-3FC9-774E-A0FD-8CD6405F43E0}"/>
              </a:ext>
            </a:extLst>
          </p:cNvPr>
          <p:cNvSpPr txBox="1"/>
          <p:nvPr/>
        </p:nvSpPr>
        <p:spPr>
          <a:xfrm>
            <a:off x="5805714" y="2590800"/>
            <a:ext cx="48768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800" dirty="0">
                <a:latin typeface="Corbel"/>
                <a:cs typeface="Corbel"/>
              </a:rPr>
              <a:t>We seek very large systems</a:t>
            </a:r>
          </a:p>
          <a:p>
            <a:pPr algn="r">
              <a:spcAft>
                <a:spcPts val="600"/>
              </a:spcAft>
            </a:pPr>
            <a:r>
              <a:rPr lang="en-US" sz="2800" dirty="0">
                <a:latin typeface="Corbel"/>
                <a:cs typeface="Corbel"/>
              </a:rPr>
              <a:t>Energy efficiency is paramount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70BAE-DCB8-7548-856B-57B7DA40006C}"/>
              </a:ext>
            </a:extLst>
          </p:cNvPr>
          <p:cNvSpPr txBox="1"/>
          <p:nvPr/>
        </p:nvSpPr>
        <p:spPr>
          <a:xfrm>
            <a:off x="1767114" y="5552551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latin typeface="Corbel"/>
                <a:cs typeface="Corbel"/>
              </a:rPr>
              <a:t>Use single-photons for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3648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rbel" panose="020B0503020204020204" pitchFamily="34" charset="0"/>
              </a:rPr>
              <a:t>Neurons that signal with single photons</a:t>
            </a:r>
          </a:p>
        </p:txBody>
      </p:sp>
    </p:spTree>
    <p:extLst>
      <p:ext uri="{BB962C8B-B14F-4D97-AF65-F5344CB8AC3E}">
        <p14:creationId xmlns:p14="http://schemas.microsoft.com/office/powerpoint/2010/main" val="100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Neurons that signal with single photons</a:t>
            </a:r>
          </a:p>
          <a:p>
            <a:pPr algn="ctr"/>
            <a:endParaRPr lang="en-US" sz="4000" dirty="0">
              <a:latin typeface="Corbel" panose="020B0503020204020204" pitchFamily="34" charset="0"/>
            </a:endParaRPr>
          </a:p>
          <a:p>
            <a:pPr algn="ctr"/>
            <a:r>
              <a:rPr lang="en-US" sz="4000" dirty="0">
                <a:latin typeface="Corbel" panose="020B0503020204020204" pitchFamily="34" charset="0"/>
              </a:rPr>
              <a:t>How do they work?</a:t>
            </a:r>
          </a:p>
        </p:txBody>
      </p:sp>
    </p:spTree>
    <p:extLst>
      <p:ext uri="{BB962C8B-B14F-4D97-AF65-F5344CB8AC3E}">
        <p14:creationId xmlns:p14="http://schemas.microsoft.com/office/powerpoint/2010/main" val="5740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14600" y="63246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Superconducting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F0A30-BF78-4830-936A-9F2B2CF47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384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add current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62F21-6D7E-4520-A35F-F68A090AC8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0" y="6302829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gets integrated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17604-89A5-4C85-9A96-761562AC8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9"/>
          <p:cNvSpPr txBox="1">
            <a:spLocks noGrp="1"/>
          </p:cNvSpPr>
          <p:nvPr>
            <p:ph type="title"/>
          </p:nvPr>
        </p:nvSpPr>
        <p:spPr>
          <a:xfrm>
            <a:off x="685800" y="-57212"/>
            <a:ext cx="114484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Photonic Quantum </a:t>
            </a:r>
            <a:r>
              <a:rPr lang="en-US" dirty="0"/>
              <a:t>Information Requirements</a:t>
            </a:r>
            <a:endParaRPr dirty="0"/>
          </a:p>
        </p:txBody>
      </p:sp>
      <p:graphicFrame>
        <p:nvGraphicFramePr>
          <p:cNvPr id="346" name="Google Shape;346;p69"/>
          <p:cNvGraphicFramePr/>
          <p:nvPr>
            <p:extLst>
              <p:ext uri="{D42A27DB-BD31-4B8C-83A1-F6EECF244321}">
                <p14:modId xmlns:p14="http://schemas.microsoft.com/office/powerpoint/2010/main" val="2679186077"/>
              </p:ext>
            </p:extLst>
          </p:nvPr>
        </p:nvGraphicFramePr>
        <p:xfrm>
          <a:off x="-10432" y="1395467"/>
          <a:ext cx="12144675" cy="33760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86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Communication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Computing (Photonic)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Computing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(atoms)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Entanglement-based random numbers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Wavelength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1550 nm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Visible, Near-IR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UV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Near-IR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Detection Efficiency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As high as possible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As high as possible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&gt;80%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&gt;67%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7" name="Google Shape;347;p69"/>
          <p:cNvGraphicFramePr/>
          <p:nvPr/>
        </p:nvGraphicFramePr>
        <p:xfrm>
          <a:off x="1679509" y="4898653"/>
          <a:ext cx="9025000" cy="16001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51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0"/>
                        <a:t>Dark / Background counts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0"/>
                        <a:t>As low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Timing jitter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Calibri"/>
                        <a:buNone/>
                      </a:pPr>
                      <a:r>
                        <a:rPr lang="en-US" sz="2700"/>
                        <a:t>As low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Maximum count rate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As high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Audio Recording Nov 11, 2020 at 3:34:18 PM" descr="Audio Recording Nov 11, 2020 at 3:34:18 PM">
            <a:hlinkClick r:id="" action="ppaction://media"/>
            <a:extLst>
              <a:ext uri="{FF2B5EF4-FFF2-40B4-BE49-F238E27FC236}">
                <a16:creationId xmlns:a16="http://schemas.microsoft.com/office/drawing/2014/main" id="{15B1927B-6A5B-BF4A-A459-E40EC2A47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9687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056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187A2-9A6A-4799-BD5F-A183DC45F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0960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1CBF0-886F-4003-9B9D-45EDF1C2A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52600" y="63246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produced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518E3-D294-4631-A7ED-4D5805A106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Synapse transduces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EB66E-8210-4C97-A2DA-CB04EE5EF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764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update weight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2A4BD-3266-4C2F-84A3-4D8F273E6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Inhibitory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9A627-F043-4D79-B15E-22641FA63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Many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6EB8E-BBEC-4DFD-9121-7852C10A8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Transmitter circuits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ED037-5CE7-489A-88F5-B5B35BC4D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90800" y="60960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Colors for different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8388C-8FB0-4A16-AD9A-E2F22A81A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A3D4C-F7BC-4DF1-871D-8B5DFDAA2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9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Conventional Single-Photon Detectors</a:t>
            </a:r>
            <a:endParaRPr/>
          </a:p>
        </p:txBody>
      </p:sp>
      <p:sp>
        <p:nvSpPr>
          <p:cNvPr id="354" name="Google Shape;354;p70"/>
          <p:cNvSpPr txBox="1"/>
          <p:nvPr/>
        </p:nvSpPr>
        <p:spPr>
          <a:xfrm>
            <a:off x="623392" y="5218599"/>
            <a:ext cx="10129125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Char char="•"/>
            </a:pPr>
            <a:r>
              <a:rPr lang="en-US" sz="3733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Commercially available</a:t>
            </a:r>
            <a:endParaRPr dirty="0"/>
          </a:p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Char char="•"/>
            </a:pPr>
            <a:r>
              <a:rPr lang="en-US" sz="3733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Relatively inexpensive</a:t>
            </a:r>
            <a:endParaRPr dirty="0"/>
          </a:p>
        </p:txBody>
      </p:sp>
      <p:sp>
        <p:nvSpPr>
          <p:cNvPr id="355" name="Google Shape;355;p70"/>
          <p:cNvSpPr txBox="1"/>
          <p:nvPr/>
        </p:nvSpPr>
        <p:spPr>
          <a:xfrm>
            <a:off x="6324990" y="5852591"/>
            <a:ext cx="5867010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 D.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Eisaman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 Fan, A.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Migdall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and S. V. Polyakov, Rev. Sci.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Instrum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82, 071101 (2011)</a:t>
            </a:r>
            <a:endParaRPr sz="24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Recording Nov 11, 2020 at 3:36:03 PM" descr="Audio Recording Nov 11, 2020 at 3:36:03 PM">
            <a:hlinkClick r:id="" action="ppaction://media"/>
            <a:extLst>
              <a:ext uri="{FF2B5EF4-FFF2-40B4-BE49-F238E27FC236}">
                <a16:creationId xmlns:a16="http://schemas.microsoft.com/office/drawing/2014/main" id="{F989E45D-9F5A-0B43-B525-6C9CE0603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066809"/>
            <a:ext cx="812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395656"/>
            <a:ext cx="11010330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2385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C3198-0CFF-4F13-863F-5A58002E4C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447800" y="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Loop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F2EDF-DAFD-4EF7-B0DF-F1C523708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3" y="529618"/>
            <a:ext cx="8126887" cy="6328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77DBE-F8A8-44AD-88C6-DAA63FCD7D50}"/>
              </a:ext>
            </a:extLst>
          </p:cNvPr>
          <p:cNvSpPr txBox="1"/>
          <p:nvPr/>
        </p:nvSpPr>
        <p:spPr>
          <a:xfrm>
            <a:off x="6561148" y="0"/>
            <a:ext cx="5115503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Shainline et al., arXiv:1805.01929 (2018).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B7C46-5887-4E48-823E-905A34933CE9}"/>
              </a:ext>
            </a:extLst>
          </p:cNvPr>
          <p:cNvSpPr/>
          <p:nvPr/>
        </p:nvSpPr>
        <p:spPr>
          <a:xfrm>
            <a:off x="6561148" y="347092"/>
            <a:ext cx="4523995" cy="44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Shaineline</a:t>
            </a:r>
            <a:r>
              <a:rPr lang="en-US" dirty="0"/>
              <a:t>, arXiv:1904.02807 (2019)</a:t>
            </a:r>
          </a:p>
        </p:txBody>
      </p:sp>
    </p:spTree>
    <p:extLst>
      <p:ext uri="{BB962C8B-B14F-4D97-AF65-F5344CB8AC3E}">
        <p14:creationId xmlns:p14="http://schemas.microsoft.com/office/powerpoint/2010/main" val="36237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5B378-EE6F-4B59-9CF4-BB41E13E49C3}"/>
              </a:ext>
            </a:extLst>
          </p:cNvPr>
          <p:cNvSpPr txBox="1"/>
          <p:nvPr/>
        </p:nvSpPr>
        <p:spPr>
          <a:xfrm>
            <a:off x="15240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Photon-to-</a:t>
            </a:r>
            <a:r>
              <a:rPr lang="en-US" sz="2800" dirty="0" err="1">
                <a:latin typeface="Calibri Light" panose="020F0302020204030204" pitchFamily="34" charset="0"/>
              </a:rPr>
              <a:t>fluxon</a:t>
            </a:r>
            <a:r>
              <a:rPr lang="en-US" sz="2800" dirty="0">
                <a:latin typeface="Calibri Light" panose="020F0302020204030204" pitchFamily="34" charset="0"/>
              </a:rPr>
              <a:t> transducer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17ECD-7B80-42EE-8B4C-F654F8501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150"/>
            <a:ext cx="6823928" cy="6400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B8161-87F7-4F71-8324-34EC97C1B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1981200"/>
            <a:ext cx="5114924" cy="4366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CE108-27F4-45A1-940D-54CEB0F08F29}"/>
              </a:ext>
            </a:extLst>
          </p:cNvPr>
          <p:cNvSpPr txBox="1"/>
          <p:nvPr/>
        </p:nvSpPr>
        <p:spPr>
          <a:xfrm>
            <a:off x="6823928" y="838200"/>
            <a:ext cx="2669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these are </a:t>
            </a:r>
            <a:r>
              <a:rPr lang="en-US" sz="2800" dirty="0" err="1"/>
              <a:t>fluxons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4755DC-47F6-4B47-B575-DB7608DC3FBA}"/>
              </a:ext>
            </a:extLst>
          </p:cNvPr>
          <p:cNvCxnSpPr/>
          <p:nvPr/>
        </p:nvCxnSpPr>
        <p:spPr>
          <a:xfrm>
            <a:off x="8382000" y="1371600"/>
            <a:ext cx="990600" cy="838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CE73CB-8938-4AFE-ABA9-F7845986DA63}"/>
              </a:ext>
            </a:extLst>
          </p:cNvPr>
          <p:cNvCxnSpPr>
            <a:cxnSpLocks/>
          </p:cNvCxnSpPr>
          <p:nvPr/>
        </p:nvCxnSpPr>
        <p:spPr>
          <a:xfrm>
            <a:off x="8382000" y="1371600"/>
            <a:ext cx="495300" cy="914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48EAA1-0369-4EC0-B44A-47771898A063}"/>
              </a:ext>
            </a:extLst>
          </p:cNvPr>
          <p:cNvCxnSpPr>
            <a:cxnSpLocks/>
          </p:cNvCxnSpPr>
          <p:nvPr/>
        </p:nvCxnSpPr>
        <p:spPr>
          <a:xfrm>
            <a:off x="8382000" y="1371600"/>
            <a:ext cx="28575" cy="838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4C1C53-50CD-4640-A68D-38525E8B0069}"/>
              </a:ext>
            </a:extLst>
          </p:cNvPr>
          <p:cNvSpPr txBox="1"/>
          <p:nvPr/>
        </p:nvSpPr>
        <p:spPr>
          <a:xfrm>
            <a:off x="7620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The synapse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E6B02-C2D0-4077-855C-CF5E19570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62446"/>
            <a:ext cx="11277599" cy="64955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34813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rbel" panose="020B0503020204020204" pitchFamily="34" charset="0"/>
              </a:rPr>
              <a:t>Long-range = photons</a:t>
            </a:r>
          </a:p>
          <a:p>
            <a:pPr algn="ctr"/>
            <a:r>
              <a:rPr lang="en-US" sz="4000" dirty="0">
                <a:latin typeface="Corbel" panose="020B0503020204020204" pitchFamily="34" charset="0"/>
              </a:rPr>
              <a:t>Short-range = electronics / SFQ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44306D-4600-3F4D-B0E1-DD105E458AEC}"/>
              </a:ext>
            </a:extLst>
          </p:cNvPr>
          <p:cNvGrpSpPr/>
          <p:nvPr/>
        </p:nvGrpSpPr>
        <p:grpSpPr>
          <a:xfrm>
            <a:off x="6142996" y="2828835"/>
            <a:ext cx="6096000" cy="1200329"/>
            <a:chOff x="609600" y="3462960"/>
            <a:chExt cx="7053834" cy="13094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0F8937-83D6-D740-8EB7-30111E8E4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879" t="39968" r="12468" b="22991"/>
            <a:stretch/>
          </p:blipFill>
          <p:spPr>
            <a:xfrm>
              <a:off x="609600" y="3759200"/>
              <a:ext cx="7053834" cy="736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DB6C76-BB97-7E4F-9F58-146CEFB0D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94" t="3588" r="12886" b="73286"/>
            <a:stretch/>
          </p:blipFill>
          <p:spPr>
            <a:xfrm>
              <a:off x="1524000" y="3462960"/>
              <a:ext cx="5498123" cy="3974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A90D4F-BF7F-434F-BB8A-63C2CFFFE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879" t="77497" r="12468"/>
            <a:stretch/>
          </p:blipFill>
          <p:spPr>
            <a:xfrm>
              <a:off x="609600" y="4324941"/>
              <a:ext cx="7053834" cy="447495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F725624-4815-9946-B4BA-1CBD8221248B}"/>
              </a:ext>
            </a:extLst>
          </p:cNvPr>
          <p:cNvSpPr/>
          <p:nvPr/>
        </p:nvSpPr>
        <p:spPr>
          <a:xfrm>
            <a:off x="7153701" y="4805847"/>
            <a:ext cx="5029200" cy="20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dirty="0">
                <a:hlinkClick r:id="rId4"/>
              </a:rPr>
              <a:t>https://arxiv.org/abs/1907.00263</a:t>
            </a:r>
            <a:endParaRPr lang="en-US" dirty="0"/>
          </a:p>
          <a:p>
            <a:pPr>
              <a:lnSpc>
                <a:spcPts val="1500"/>
              </a:lnSpc>
            </a:pPr>
            <a:endParaRPr lang="en-US" dirty="0"/>
          </a:p>
          <a:p>
            <a:r>
              <a:rPr lang="en-US" b="1" dirty="0"/>
              <a:t>A Power Efficient Artificial Neuron Using Superconducting Nanowires</a:t>
            </a:r>
          </a:p>
          <a:p>
            <a:pPr>
              <a:lnSpc>
                <a:spcPts val="1500"/>
              </a:lnSpc>
            </a:pPr>
            <a:endParaRPr lang="en-US" dirty="0"/>
          </a:p>
          <a:p>
            <a:pPr>
              <a:lnSpc>
                <a:spcPts val="2070"/>
              </a:lnSpc>
            </a:pPr>
            <a:r>
              <a:rPr lang="en-US" dirty="0"/>
              <a:t>Emily Toomey, Ken </a:t>
            </a:r>
            <a:r>
              <a:rPr lang="en-US" dirty="0" err="1"/>
              <a:t>Segall</a:t>
            </a:r>
            <a:r>
              <a:rPr lang="en-US" dirty="0"/>
              <a:t>, Karl Berggren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151393-10FD-5745-9119-D7155FB8E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41" y="4572000"/>
            <a:ext cx="6454267" cy="1806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C67231-24B1-B046-A9D2-1B3C6A3911DA}"/>
              </a:ext>
            </a:extLst>
          </p:cNvPr>
          <p:cNvSpPr/>
          <p:nvPr/>
        </p:nvSpPr>
        <p:spPr>
          <a:xfrm>
            <a:off x="397274" y="2828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LMRoman10"/>
              </a:rPr>
              <a:t>Pulsed neural networks consisting of single-flux-quantum spiking neurons </a:t>
            </a:r>
          </a:p>
          <a:p>
            <a:r>
              <a:rPr lang="en-US" sz="2400" dirty="0">
                <a:latin typeface="LMRoman10"/>
              </a:rPr>
              <a:t>T. Hirose, T. </a:t>
            </a:r>
            <a:r>
              <a:rPr lang="en-US" sz="2400" dirty="0" err="1">
                <a:latin typeface="LMRoman10"/>
              </a:rPr>
              <a:t>Asai</a:t>
            </a:r>
            <a:r>
              <a:rPr lang="en-US" sz="2400" dirty="0">
                <a:latin typeface="LMRoman10"/>
              </a:rPr>
              <a:t>, and Y. </a:t>
            </a:r>
            <a:r>
              <a:rPr lang="en-US" sz="2400" dirty="0" err="1">
                <a:latin typeface="LMRoman10"/>
              </a:rPr>
              <a:t>Amemiya</a:t>
            </a:r>
            <a:endParaRPr lang="en-US" sz="2400" dirty="0">
              <a:latin typeface="LMRoman10"/>
            </a:endParaRPr>
          </a:p>
          <a:p>
            <a:r>
              <a:rPr lang="en-US" sz="2400" i="1" dirty="0" err="1">
                <a:latin typeface="LMRoman10"/>
              </a:rPr>
              <a:t>Physica</a:t>
            </a:r>
            <a:r>
              <a:rPr lang="en-US" sz="2400" i="1" dirty="0">
                <a:latin typeface="LMRoman10"/>
              </a:rPr>
              <a:t> C</a:t>
            </a:r>
            <a:r>
              <a:rPr lang="en-US" sz="2400" dirty="0">
                <a:latin typeface="LMRoman10"/>
              </a:rPr>
              <a:t>, 463:1072, 2007.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21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496D-3F19-DD4D-AFB4-BD71258D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7501"/>
            <a:ext cx="10347795" cy="1255560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SOEN technical approach</a:t>
            </a:r>
            <a:br>
              <a:rPr lang="en-US" sz="3200" dirty="0">
                <a:latin typeface="+mj-lt"/>
              </a:rPr>
            </a:br>
            <a:r>
              <a:rPr lang="en-US" sz="2800" dirty="0">
                <a:latin typeface="+mj-lt"/>
              </a:rPr>
              <a:t>superconducting optoelectronic networks</a:t>
            </a:r>
            <a:endParaRPr lang="en-US" sz="32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59CC-42C0-6C47-880D-8BD1AC3E9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6337"/>
            <a:ext cx="8723810" cy="4832906"/>
          </a:xfrm>
        </p:spPr>
        <p:txBody>
          <a:bodyPr>
            <a:noAutofit/>
          </a:bodyPr>
          <a:lstStyle/>
          <a:p>
            <a:pPr marL="400050">
              <a:buFont typeface="+mj-lt"/>
              <a:buAutoNum type="arabicPeriod"/>
            </a:pPr>
            <a:r>
              <a:rPr lang="en-US" sz="3200" dirty="0">
                <a:latin typeface="+mj-lt"/>
              </a:rPr>
              <a:t>Single photons for minimum spike energy 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(superconducting single-photon detectors 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2. Cold optoelectronics for monolithic integration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(all-silicon light-emitting diodes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3. Cold electronics (SFQ) for nonlinear processing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(Josephson junctions, cryotron switches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4. Light for interconnects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(silicon photonics)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88F58-671C-9546-BA28-2AE90536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A9AFE7-F7AD-6840-8BD1-92FB86F2DA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6104" y="5005197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B3C9E-C902-2941-846B-7B962E8FD1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314" y="2487299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6DD9F-85BD-DD48-9B7D-C57FD028BB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0" y="1175462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C19C5DFF-25D7-5C48-A9D9-D1AF167E28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6104" y="3718499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444510-8719-E24F-80BC-2E0437F33046}"/>
              </a:ext>
            </a:extLst>
          </p:cNvPr>
          <p:cNvSpPr txBox="1"/>
          <p:nvPr/>
        </p:nvSpPr>
        <p:spPr>
          <a:xfrm>
            <a:off x="9745688" y="1264525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80F745-D2A1-0D4C-B0D6-9051F7C19794}"/>
              </a:ext>
            </a:extLst>
          </p:cNvPr>
          <p:cNvSpPr txBox="1"/>
          <p:nvPr/>
        </p:nvSpPr>
        <p:spPr>
          <a:xfrm>
            <a:off x="9745688" y="2562021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880A7-88BB-D54D-A3C1-01FBC9A95F6A}"/>
              </a:ext>
            </a:extLst>
          </p:cNvPr>
          <p:cNvSpPr txBox="1"/>
          <p:nvPr/>
        </p:nvSpPr>
        <p:spPr>
          <a:xfrm>
            <a:off x="9745688" y="3843258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3.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825091-2775-D34E-9665-3D887DEE51E9}"/>
              </a:ext>
            </a:extLst>
          </p:cNvPr>
          <p:cNvSpPr txBox="1"/>
          <p:nvPr/>
        </p:nvSpPr>
        <p:spPr>
          <a:xfrm>
            <a:off x="9745688" y="5124495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4.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A0E254-8271-E34D-82E0-821FD8F06AC5}"/>
              </a:ext>
            </a:extLst>
          </p:cNvPr>
          <p:cNvGrpSpPr/>
          <p:nvPr/>
        </p:nvGrpSpPr>
        <p:grpSpPr>
          <a:xfrm>
            <a:off x="10714696" y="6103545"/>
            <a:ext cx="805455" cy="238603"/>
            <a:chOff x="-1" y="0"/>
            <a:chExt cx="1842449" cy="5457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D66619-0413-2E4B-86C1-AC56F17D0A2B}"/>
                </a:ext>
              </a:extLst>
            </p:cNvPr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AC8EB8-8DB8-E749-AA8C-45E3FB7B9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90600" y="6162654"/>
            <a:ext cx="90936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J. M. </a:t>
            </a:r>
            <a:r>
              <a:rPr lang="en-US" sz="20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Shainline</a:t>
            </a:r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, S. M. Buckley, R. P. Mirin, and S. W. Nam, “Superconducting optoelectronic circuits for neuromorphic computing,” Phys. Rev. Applied, Mar 2017.</a:t>
            </a:r>
          </a:p>
        </p:txBody>
      </p:sp>
    </p:spTree>
    <p:extLst>
      <p:ext uri="{BB962C8B-B14F-4D97-AF65-F5344CB8AC3E}">
        <p14:creationId xmlns:p14="http://schemas.microsoft.com/office/powerpoint/2010/main" val="16291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ACB8-8C4D-F24B-ACC5-4098DDB5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cryogenic silicon photonics platform: recent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5667F-5E1A-7940-B138-8412E8A626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6361113"/>
            <a:ext cx="2133600" cy="365125"/>
          </a:xfrm>
        </p:spPr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6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5B378-EE6F-4B59-9CF4-BB41E13E49C3}"/>
              </a:ext>
            </a:extLst>
          </p:cNvPr>
          <p:cNvSpPr txBox="1"/>
          <p:nvPr/>
        </p:nvSpPr>
        <p:spPr>
          <a:xfrm>
            <a:off x="1600200" y="17654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</a:rPr>
              <a:t>Superconducting Nanowire Detector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17ECD-7B80-42EE-8B4C-F654F850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150"/>
            <a:ext cx="6823928" cy="6400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A192AD-F29B-3A4E-8A5B-245981867526}"/>
              </a:ext>
            </a:extLst>
          </p:cNvPr>
          <p:cNvSpPr/>
          <p:nvPr/>
        </p:nvSpPr>
        <p:spPr>
          <a:xfrm>
            <a:off x="3886200" y="877052"/>
            <a:ext cx="3411964" cy="39923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62B44-4A87-5E43-A5AE-6CE4E9EDE727}"/>
              </a:ext>
            </a:extLst>
          </p:cNvPr>
          <p:cNvSpPr/>
          <p:nvPr/>
        </p:nvSpPr>
        <p:spPr>
          <a:xfrm>
            <a:off x="3649082" y="884426"/>
            <a:ext cx="3411964" cy="10279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5AD000-A9A4-D14E-935B-3C63AFC7BACC}"/>
              </a:ext>
            </a:extLst>
          </p:cNvPr>
          <p:cNvSpPr/>
          <p:nvPr/>
        </p:nvSpPr>
        <p:spPr>
          <a:xfrm>
            <a:off x="3649082" y="2915026"/>
            <a:ext cx="3411964" cy="10279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pic>
        <p:nvPicPr>
          <p:cNvPr id="14" name="Picture 1" descr="• tat &#10;0 0 @IO_ ">
            <a:extLst>
              <a:ext uri="{FF2B5EF4-FFF2-40B4-BE49-F238E27FC236}">
                <a16:creationId xmlns:a16="http://schemas.microsoft.com/office/drawing/2014/main" id="{F75F2D02-41A4-F04B-9C55-067F53C1B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4780" y="3805905"/>
            <a:ext cx="3841632" cy="2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ADBB1-2517-ED40-A982-B67675DAB81E}"/>
              </a:ext>
            </a:extLst>
          </p:cNvPr>
          <p:cNvGrpSpPr/>
          <p:nvPr/>
        </p:nvGrpSpPr>
        <p:grpSpPr>
          <a:xfrm>
            <a:off x="8553088" y="985895"/>
            <a:ext cx="3250449" cy="2515363"/>
            <a:chOff x="6186148" y="145241"/>
            <a:chExt cx="5014588" cy="384963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5B57808-B0F9-4949-A1CF-E512C92DF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6148" y="1311015"/>
              <a:ext cx="5014588" cy="2683864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0ABAF8-0D5A-C54E-A32A-7DA51EC9C4BD}"/>
                </a:ext>
              </a:extLst>
            </p:cNvPr>
            <p:cNvSpPr/>
            <p:nvPr/>
          </p:nvSpPr>
          <p:spPr>
            <a:xfrm rot="277193">
              <a:off x="8342026" y="1836295"/>
              <a:ext cx="884420" cy="457200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A397229-3D06-2348-AB5F-77D99BDB4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166" y="778758"/>
              <a:ext cx="1201557" cy="1139976"/>
            </a:xfrm>
            <a:custGeom>
              <a:avLst/>
              <a:gdLst>
                <a:gd name="T0" fmla="*/ 133036 w 1616"/>
                <a:gd name="T1" fmla="*/ 17289 h 952"/>
                <a:gd name="T2" fmla="*/ 46273 w 1616"/>
                <a:gd name="T3" fmla="*/ 293914 h 952"/>
                <a:gd name="T4" fmla="*/ 410675 w 1616"/>
                <a:gd name="T5" fmla="*/ 51867 h 952"/>
                <a:gd name="T6" fmla="*/ 237151 w 1616"/>
                <a:gd name="T7" fmla="*/ 605118 h 952"/>
                <a:gd name="T8" fmla="*/ 428028 w 1616"/>
                <a:gd name="T9" fmla="*/ 535961 h 952"/>
                <a:gd name="T10" fmla="*/ 514790 w 1616"/>
                <a:gd name="T11" fmla="*/ 570540 h 952"/>
                <a:gd name="T12" fmla="*/ 584200 w 1616"/>
                <a:gd name="T13" fmla="*/ 674274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16"/>
                <a:gd name="T22" fmla="*/ 0 h 952"/>
                <a:gd name="T23" fmla="*/ 1616 w 1616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16" h="952">
                  <a:moveTo>
                    <a:pt x="368" y="24"/>
                  </a:moveTo>
                  <a:cubicBezTo>
                    <a:pt x="184" y="212"/>
                    <a:pt x="0" y="400"/>
                    <a:pt x="128" y="408"/>
                  </a:cubicBezTo>
                  <a:cubicBezTo>
                    <a:pt x="256" y="416"/>
                    <a:pt x="1048" y="0"/>
                    <a:pt x="1136" y="72"/>
                  </a:cubicBezTo>
                  <a:cubicBezTo>
                    <a:pt x="1224" y="144"/>
                    <a:pt x="648" y="728"/>
                    <a:pt x="656" y="840"/>
                  </a:cubicBezTo>
                  <a:cubicBezTo>
                    <a:pt x="664" y="952"/>
                    <a:pt x="1056" y="752"/>
                    <a:pt x="1184" y="744"/>
                  </a:cubicBezTo>
                  <a:cubicBezTo>
                    <a:pt x="1312" y="736"/>
                    <a:pt x="1352" y="760"/>
                    <a:pt x="1424" y="792"/>
                  </a:cubicBezTo>
                  <a:cubicBezTo>
                    <a:pt x="1496" y="824"/>
                    <a:pt x="1592" y="920"/>
                    <a:pt x="1616" y="936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25000"/>
                </a:spcBef>
              </a:pPr>
              <a:endParaRPr lang="en-US" sz="1351" b="1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7E7507-7DB2-EB4F-8B46-26CDD8E125F5}"/>
                </a:ext>
              </a:extLst>
            </p:cNvPr>
            <p:cNvSpPr txBox="1"/>
            <p:nvPr/>
          </p:nvSpPr>
          <p:spPr>
            <a:xfrm>
              <a:off x="6527634" y="145241"/>
              <a:ext cx="2748605" cy="671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1" dirty="0"/>
                <a:t>single photon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B717A2-15F9-264D-9B00-B4AC5DA8FC28}"/>
              </a:ext>
            </a:extLst>
          </p:cNvPr>
          <p:cNvGrpSpPr/>
          <p:nvPr/>
        </p:nvGrpSpPr>
        <p:grpSpPr>
          <a:xfrm>
            <a:off x="4963401" y="1560371"/>
            <a:ext cx="3361881" cy="1792339"/>
            <a:chOff x="547347" y="1311015"/>
            <a:chExt cx="5034110" cy="26838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29C47-B855-554F-9C9E-02ABBAABE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347" y="1311015"/>
              <a:ext cx="5014587" cy="2683864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83DBAA1-A9AE-E540-88EB-189506E1CBB6}"/>
                </a:ext>
              </a:extLst>
            </p:cNvPr>
            <p:cNvCxnSpPr/>
            <p:nvPr/>
          </p:nvCxnSpPr>
          <p:spPr>
            <a:xfrm flipV="1">
              <a:off x="3702571" y="2878474"/>
              <a:ext cx="989350" cy="142407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9A6FA5-3745-574E-AC33-3C4E0D7ABDE0}"/>
                </a:ext>
              </a:extLst>
            </p:cNvPr>
            <p:cNvSpPr txBox="1"/>
            <p:nvPr/>
          </p:nvSpPr>
          <p:spPr>
            <a:xfrm>
              <a:off x="4324662" y="2904816"/>
              <a:ext cx="1073437" cy="44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160 nm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2F2422-DAFB-F14B-BE03-B386A95AEE1C}"/>
                </a:ext>
              </a:extLst>
            </p:cNvPr>
            <p:cNvSpPr txBox="1"/>
            <p:nvPr/>
          </p:nvSpPr>
          <p:spPr>
            <a:xfrm>
              <a:off x="4772058" y="2442721"/>
              <a:ext cx="809399" cy="44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5 nm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45F6C4B-5F85-FE44-9287-A9E2603DE847}"/>
                </a:ext>
              </a:extLst>
            </p:cNvPr>
            <p:cNvCxnSpPr/>
            <p:nvPr/>
          </p:nvCxnSpPr>
          <p:spPr>
            <a:xfrm flipH="1" flipV="1">
              <a:off x="4762066" y="2541144"/>
              <a:ext cx="9994" cy="223606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5FB41B-4870-5942-B1A8-D64494BE7931}"/>
              </a:ext>
            </a:extLst>
          </p:cNvPr>
          <p:cNvCxnSpPr>
            <a:cxnSpLocks/>
          </p:cNvCxnSpPr>
          <p:nvPr/>
        </p:nvCxnSpPr>
        <p:spPr>
          <a:xfrm flipH="1">
            <a:off x="6572052" y="4382267"/>
            <a:ext cx="2354360" cy="672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A66968-3596-1D4A-B8E3-E073A0C55624}"/>
              </a:ext>
            </a:extLst>
          </p:cNvPr>
          <p:cNvSpPr txBox="1"/>
          <p:nvPr/>
        </p:nvSpPr>
        <p:spPr>
          <a:xfrm>
            <a:off x="4145441" y="6372908"/>
            <a:ext cx="157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Waveguide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56EDC6-2A17-7F49-95CA-F8E0FAC545E8}"/>
              </a:ext>
            </a:extLst>
          </p:cNvPr>
          <p:cNvCxnSpPr>
            <a:cxnSpLocks/>
          </p:cNvCxnSpPr>
          <p:nvPr/>
        </p:nvCxnSpPr>
        <p:spPr>
          <a:xfrm flipV="1">
            <a:off x="4905072" y="5054885"/>
            <a:ext cx="876289" cy="1463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DBA0AA-FA51-A44B-B942-EC5E39939CF0}"/>
              </a:ext>
            </a:extLst>
          </p:cNvPr>
          <p:cNvSpPr txBox="1"/>
          <p:nvPr/>
        </p:nvSpPr>
        <p:spPr>
          <a:xfrm>
            <a:off x="8926412" y="4151434"/>
            <a:ext cx="3203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Nanowire on waveguide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BA0652-610D-D246-96BD-4103D550C570}"/>
              </a:ext>
            </a:extLst>
          </p:cNvPr>
          <p:cNvGrpSpPr/>
          <p:nvPr/>
        </p:nvGrpSpPr>
        <p:grpSpPr>
          <a:xfrm>
            <a:off x="4939447" y="1319499"/>
            <a:ext cx="2898775" cy="2378075"/>
            <a:chOff x="7706936" y="-863157"/>
            <a:chExt cx="2898775" cy="2378075"/>
          </a:xfrm>
        </p:grpSpPr>
        <p:graphicFrame>
          <p:nvGraphicFramePr>
            <p:cNvPr id="31" name="Object 30">
              <a:extLst>
                <a:ext uri="{FF2B5EF4-FFF2-40B4-BE49-F238E27FC236}">
                  <a16:creationId xmlns:a16="http://schemas.microsoft.com/office/drawing/2014/main" id="{EADCD959-6759-5946-B45D-27C13C4183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1267520"/>
                </p:ext>
              </p:extLst>
            </p:nvPr>
          </p:nvGraphicFramePr>
          <p:xfrm>
            <a:off x="7706936" y="-863157"/>
            <a:ext cx="2898775" cy="237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" name="Graph" r:id="rId6" imgW="3758794" imgH="3082138" progId="Origin50.Graph">
                    <p:embed/>
                  </p:oleObj>
                </mc:Choice>
                <mc:Fallback>
                  <p:oleObj name="Graph" r:id="rId6" imgW="3758794" imgH="3082138" progId="Origin50.Graph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9F73379D-64DB-4EC3-897A-CFC3D6BDB3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06936" y="-863157"/>
                          <a:ext cx="2898775" cy="2378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303D7F-AC79-8E4B-A343-9E459DB4999F}"/>
                </a:ext>
              </a:extLst>
            </p:cNvPr>
            <p:cNvSpPr/>
            <p:nvPr/>
          </p:nvSpPr>
          <p:spPr>
            <a:xfrm>
              <a:off x="7844400" y="-685800"/>
              <a:ext cx="467844" cy="1752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/>
                <a:cs typeface="Helvetica"/>
              </a:endParaRPr>
            </a:p>
          </p:txBody>
        </p:sp>
      </p:grpSp>
      <p:pic>
        <p:nvPicPr>
          <p:cNvPr id="36" name="Picture 3">
            <a:extLst>
              <a:ext uri="{FF2B5EF4-FFF2-40B4-BE49-F238E27FC236}">
                <a16:creationId xmlns:a16="http://schemas.microsoft.com/office/drawing/2014/main" id="{1BD7ABFF-575F-8D44-8CDF-9604D06F379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838222" y="1087860"/>
            <a:ext cx="4353778" cy="26217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600" y="1465674"/>
            <a:ext cx="3608838" cy="1627425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</a:rPr>
              <a:t>All-silicon light emitting diodes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710359"/>
            <a:ext cx="5791198" cy="560560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Si defect centers have optical 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Low temp. inhibits non-radiative pathways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Electrical pumping with PN junction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+mj-lt"/>
              <a:ea typeface="Helvetica Light" charset="0"/>
              <a:cs typeface="Helvetica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W-centers: 1220nm emission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150701" y="6368347"/>
            <a:ext cx="10347794" cy="37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4" y="3470197"/>
            <a:ext cx="3071927" cy="25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066" y="1665584"/>
            <a:ext cx="9529482" cy="3947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262626"/>
                </a:solidFill>
                <a:latin typeface="+mj-lt"/>
              </a:rPr>
              <a:t>Co-integration: Silicon LEDs + SNSPDs</a:t>
            </a:r>
            <a:endParaRPr lang="en-US" sz="40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1707" y="6264276"/>
            <a:ext cx="11506200" cy="365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</p:spTree>
    <p:extLst>
      <p:ext uri="{BB962C8B-B14F-4D97-AF65-F5344CB8AC3E}">
        <p14:creationId xmlns:p14="http://schemas.microsoft.com/office/powerpoint/2010/main" val="27247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1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8295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Low Temperature Physics = High Performance</a:t>
            </a:r>
            <a:endParaRPr dirty="0"/>
          </a:p>
        </p:txBody>
      </p:sp>
      <p:sp>
        <p:nvSpPr>
          <p:cNvPr id="362" name="Google Shape;362;p71"/>
          <p:cNvSpPr txBox="1"/>
          <p:nvPr/>
        </p:nvSpPr>
        <p:spPr>
          <a:xfrm>
            <a:off x="257104" y="5257800"/>
            <a:ext cx="7575728" cy="162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afterpulsing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problems</a:t>
            </a:r>
            <a:endParaRPr dirty="0"/>
          </a:p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Excellent prospects for longer wavelengths</a:t>
            </a:r>
            <a:endParaRPr dirty="0"/>
          </a:p>
          <a:p>
            <a:pPr marL="285744" marR="0" lvl="0" indent="-8254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71"/>
          <p:cNvSpPr txBox="1"/>
          <p:nvPr/>
        </p:nvSpPr>
        <p:spPr>
          <a:xfrm>
            <a:off x="457200" y="4114800"/>
            <a:ext cx="8316507" cy="9131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TES: Transition Edge Sensor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SNSPD: Superconducting Nanowire Single Photon Detector</a:t>
            </a:r>
            <a:endParaRPr/>
          </a:p>
        </p:txBody>
      </p:sp>
      <p:pic>
        <p:nvPicPr>
          <p:cNvPr id="2" name="Audio Recording Nov 11, 2020 at 3:38:07 PM" descr="Audio Recording Nov 11, 2020 at 3:38:07 PM">
            <a:hlinkClick r:id="" action="ppaction://media"/>
            <a:extLst>
              <a:ext uri="{FF2B5EF4-FFF2-40B4-BE49-F238E27FC236}">
                <a16:creationId xmlns:a16="http://schemas.microsoft.com/office/drawing/2014/main" id="{DE6727FB-D2F0-ED48-9C98-51419F6F9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44361" y="6045200"/>
            <a:ext cx="812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6" y="1371600"/>
            <a:ext cx="11577307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3165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All-silicon light emitting diodes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2112483"/>
            <a:ext cx="5615452" cy="29708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Helvetica Light" charset="0"/>
                <a:cs typeface="Helvetica Light" charset="0"/>
              </a:rPr>
              <a:t>LED turn-on voltage is ~ 1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+mn-lt"/>
              <a:ea typeface="Helvetica Light" charset="0"/>
              <a:cs typeface="Helvetica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Helvetica Light" charset="0"/>
                <a:cs typeface="Helvetica Light" charset="0"/>
              </a:rPr>
              <a:t>SNSPD can output ~ 1 mV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0" y="6485468"/>
            <a:ext cx="8219660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01"/>
          <a:stretch/>
        </p:blipFill>
        <p:spPr>
          <a:xfrm>
            <a:off x="6028963" y="1447800"/>
            <a:ext cx="5615451" cy="48038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28963" y="1778002"/>
            <a:ext cx="337970" cy="406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black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0018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352714"/>
            <a:ext cx="4383228" cy="2763339"/>
          </a:xfrm>
          <a:prstGeom prst="rect">
            <a:avLst/>
          </a:prstGeom>
        </p:spPr>
      </p:pic>
      <p:sp>
        <p:nvSpPr>
          <p:cNvPr id="13" name="Content Placeholder 4"/>
          <p:cNvSpPr txBox="1">
            <a:spLocks/>
          </p:cNvSpPr>
          <p:nvPr/>
        </p:nvSpPr>
        <p:spPr>
          <a:xfrm>
            <a:off x="304800" y="2617758"/>
            <a:ext cx="6216926" cy="18277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millivolt input -&gt; Volt output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No Josephson Junctions needed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Reset about 10ns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Nano-cryotron thermal switch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89B8E653-5C63-8B44-9C7A-408063D6A55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6186488"/>
            <a:ext cx="10896600" cy="54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A. </a:t>
            </a:r>
            <a:r>
              <a:rPr lang="en-US" sz="2000" dirty="0" err="1">
                <a:latin typeface="+mj-lt"/>
              </a:rPr>
              <a:t>McCaughan</a:t>
            </a:r>
            <a:r>
              <a:rPr lang="en-US" sz="2000" dirty="0">
                <a:latin typeface="+mj-lt"/>
              </a:rPr>
              <a:t> et al. “A compact, ultrahigh impedance superconducting thermal switch for interfacing superconductors with semiconductors and optoelectronics,” arXiv:1903.10461, 2019.</a:t>
            </a:r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035" y="1052744"/>
            <a:ext cx="3031014" cy="19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DDAC-A8C2-B141-AF5D-F17B3D0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Superconductor-to-semiconductor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82622-267B-AA49-9B84-E3D1E8ED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+mj-lt"/>
              </a:rPr>
              <a:pPr defTabSz="457200"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8C2DD-C3AE-CE4F-BC86-5968FC89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843" y="971443"/>
            <a:ext cx="4676317" cy="17469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45EF3A-65B2-2F42-8335-4BC83322C419}"/>
              </a:ext>
            </a:extLst>
          </p:cNvPr>
          <p:cNvGrpSpPr/>
          <p:nvPr/>
        </p:nvGrpSpPr>
        <p:grpSpPr>
          <a:xfrm>
            <a:off x="4261945" y="2813542"/>
            <a:ext cx="3668113" cy="3373243"/>
            <a:chOff x="3261465" y="2982528"/>
            <a:chExt cx="4012890" cy="36903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DB7CED-5499-7A42-A78E-B3E8E1C5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1465" y="2982528"/>
              <a:ext cx="4012890" cy="342189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C7297A3-022F-3840-BA2F-2596D14D7544}"/>
                </a:ext>
              </a:extLst>
            </p:cNvPr>
            <p:cNvCxnSpPr/>
            <p:nvPr/>
          </p:nvCxnSpPr>
          <p:spPr>
            <a:xfrm>
              <a:off x="5838467" y="5502058"/>
              <a:ext cx="874607" cy="0"/>
            </a:xfrm>
            <a:prstGeom prst="straightConnector1">
              <a:avLst/>
            </a:prstGeom>
            <a:ln w="9525">
              <a:headEnd type="triangl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DF597F-AAD0-BE48-849A-6DFAEFE7C87F}"/>
                </a:ext>
              </a:extLst>
            </p:cNvPr>
            <p:cNvSpPr txBox="1"/>
            <p:nvPr/>
          </p:nvSpPr>
          <p:spPr>
            <a:xfrm>
              <a:off x="6050637" y="5307755"/>
              <a:ext cx="355996" cy="1767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457200"/>
              <a:r>
                <a:rPr lang="en-US" sz="1050" dirty="0">
                  <a:solidFill>
                    <a:prstClr val="black"/>
                  </a:solidFill>
                  <a:latin typeface="+mj-lt"/>
                  <a:ea typeface="Helvetica Neue" charset="0"/>
                  <a:cs typeface="Helvetica Neue" charset="0"/>
                </a:rPr>
                <a:t>4.6 us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0F57B-9F59-7647-A4E0-54385FC0C1CE}"/>
                </a:ext>
              </a:extLst>
            </p:cNvPr>
            <p:cNvSpPr/>
            <p:nvPr/>
          </p:nvSpPr>
          <p:spPr>
            <a:xfrm>
              <a:off x="3859442" y="3101110"/>
              <a:ext cx="217283" cy="306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prstClr val="black"/>
                </a:solidFill>
                <a:latin typeface="+mj-lt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DB3F4C-D53D-034B-8D26-70875FD22D34}"/>
                </a:ext>
              </a:extLst>
            </p:cNvPr>
            <p:cNvSpPr/>
            <p:nvPr/>
          </p:nvSpPr>
          <p:spPr>
            <a:xfrm>
              <a:off x="3880104" y="3791398"/>
              <a:ext cx="217283" cy="306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prstClr val="black"/>
                </a:solidFill>
                <a:latin typeface="+mj-lt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0BC4D7-5078-F84F-B27F-54D9451E5B80}"/>
                </a:ext>
              </a:extLst>
            </p:cNvPr>
            <p:cNvSpPr txBox="1"/>
            <p:nvPr/>
          </p:nvSpPr>
          <p:spPr>
            <a:xfrm>
              <a:off x="5126664" y="6437139"/>
              <a:ext cx="740050" cy="2356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prstClr val="black"/>
                  </a:solidFill>
                  <a:latin typeface="+mj-lt"/>
                  <a:ea typeface="Helvetica Light" charset="0"/>
                  <a:cs typeface="Helvetica Light" charset="0"/>
                </a:rPr>
                <a:t>Time (us)</a:t>
              </a:r>
            </a:p>
          </p:txBody>
        </p: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C16101F-2FA9-3246-B627-4F252C753230}"/>
              </a:ext>
            </a:extLst>
          </p:cNvPr>
          <p:cNvSpPr txBox="1">
            <a:spLocks/>
          </p:cNvSpPr>
          <p:nvPr/>
        </p:nvSpPr>
        <p:spPr>
          <a:xfrm>
            <a:off x="1416060" y="6237119"/>
            <a:ext cx="10402956" cy="54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A. </a:t>
            </a:r>
            <a:r>
              <a:rPr lang="en-US" sz="2000" dirty="0" err="1">
                <a:solidFill>
                  <a:prstClr val="black"/>
                </a:solidFill>
                <a:latin typeface="+mj-lt"/>
              </a:rPr>
              <a:t>McCaughan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 et al. “A compact, ultrahigh impedance superconducting thermal switch for interfacing superconductors with semiconductors and optoelectronics,” arXiv:1903.10461, 2019.</a:t>
            </a:r>
          </a:p>
        </p:txBody>
      </p:sp>
    </p:spTree>
    <p:extLst>
      <p:ext uri="{BB962C8B-B14F-4D97-AF65-F5344CB8AC3E}">
        <p14:creationId xmlns:p14="http://schemas.microsoft.com/office/powerpoint/2010/main" val="38847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54D255-02F9-4E6D-8260-5A87EFEF71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827729"/>
            <a:ext cx="8686800" cy="4490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369A2-5BC3-460B-ADA4-1F2D83A1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First steps toward photonic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66804-FDF1-4774-9319-EBDA5920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218129"/>
            <a:ext cx="5943600" cy="101235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Three planes of  amorphous silicon waveguides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C340B-515A-4FAF-B03B-E968FEA60D7F}"/>
              </a:ext>
            </a:extLst>
          </p:cNvPr>
          <p:cNvSpPr txBox="1"/>
          <p:nvPr/>
        </p:nvSpPr>
        <p:spPr>
          <a:xfrm>
            <a:off x="2590800" y="631788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Chiles et al., APL Photonics </a:t>
            </a:r>
            <a:r>
              <a:rPr lang="en-US" sz="2400" b="1" dirty="0"/>
              <a:t>2</a:t>
            </a:r>
            <a:r>
              <a:rPr lang="en-US" sz="2400" dirty="0"/>
              <a:t>, 116101 (2017)</a:t>
            </a:r>
          </a:p>
        </p:txBody>
      </p:sp>
    </p:spTree>
    <p:extLst>
      <p:ext uri="{BB962C8B-B14F-4D97-AF65-F5344CB8AC3E}">
        <p14:creationId xmlns:p14="http://schemas.microsoft.com/office/powerpoint/2010/main" val="773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475641" y="43935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Inter-planar couplers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62900" y="3106787"/>
            <a:ext cx="27813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0.05 dB  loss</a:t>
            </a:r>
          </a:p>
          <a:p>
            <a:pPr marL="365760" indent="-365760">
              <a:buFont typeface="Arial"/>
              <a:buChar char="•"/>
            </a:pPr>
            <a:endParaRPr lang="en-US" sz="1400" dirty="0">
              <a:solidFill>
                <a:srgbClr val="262626"/>
              </a:solidFill>
              <a:latin typeface="Corbel" panose="020B0503020204020204" pitchFamily="34" charset="0"/>
            </a:endParaRPr>
          </a:p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36 </a:t>
            </a:r>
            <a:r>
              <a:rPr lang="en-US" sz="2800" dirty="0">
                <a:solidFill>
                  <a:srgbClr val="262626"/>
                </a:solidFill>
                <a:latin typeface="Symbol" charset="2"/>
                <a:cs typeface="Symbol" charset="2"/>
              </a:rPr>
              <a:t>m</a:t>
            </a: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m length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784"/>
          <a:stretch/>
        </p:blipFill>
        <p:spPr>
          <a:xfrm>
            <a:off x="1576754" y="882135"/>
            <a:ext cx="6096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73"/>
          <a:stretch/>
        </p:blipFill>
        <p:spPr>
          <a:xfrm>
            <a:off x="1543051" y="3810000"/>
            <a:ext cx="6345116" cy="304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676400" y="4419600"/>
            <a:ext cx="23622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12167" y="4050269"/>
            <a:ext cx="958917" cy="4474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36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ymbol" charset="2"/>
                <a:cs typeface="Symbol" charset="2"/>
              </a:rPr>
              <a:t>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8272" y="5351585"/>
            <a:ext cx="3624128" cy="80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 116101 (2017).</a:t>
            </a:r>
          </a:p>
        </p:txBody>
      </p:sp>
    </p:spTree>
    <p:extLst>
      <p:ext uri="{BB962C8B-B14F-4D97-AF65-F5344CB8AC3E}">
        <p14:creationId xmlns:p14="http://schemas.microsoft.com/office/powerpoint/2010/main" val="9426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C610A0-6630-47F8-9A11-2846441AA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007981"/>
            <a:ext cx="9144000" cy="4842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999" y="6172200"/>
            <a:ext cx="9144001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 106101 (2018).</a:t>
            </a:r>
          </a:p>
        </p:txBody>
      </p:sp>
    </p:spTree>
    <p:extLst>
      <p:ext uri="{BB962C8B-B14F-4D97-AF65-F5344CB8AC3E}">
        <p14:creationId xmlns:p14="http://schemas.microsoft.com/office/powerpoint/2010/main" val="30937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39B1DAA-C993-4997-95FB-36FB8AC5F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416" y="890775"/>
            <a:ext cx="6637175" cy="31868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B6505-AF70-4952-874A-9ADEE6D70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1" y="4267203"/>
            <a:ext cx="8915400" cy="2416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6F975F-3DBD-4554-81FD-15471F7F1686}"/>
              </a:ext>
            </a:extLst>
          </p:cNvPr>
          <p:cNvSpPr/>
          <p:nvPr/>
        </p:nvSpPr>
        <p:spPr>
          <a:xfrm>
            <a:off x="5541606" y="1435100"/>
            <a:ext cx="304800" cy="152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462D65-A073-49F7-820A-26E90315532C}"/>
              </a:ext>
            </a:extLst>
          </p:cNvPr>
          <p:cNvCxnSpPr>
            <a:cxnSpLocks/>
          </p:cNvCxnSpPr>
          <p:nvPr/>
        </p:nvCxnSpPr>
        <p:spPr>
          <a:xfrm flipH="1">
            <a:off x="1638302" y="1587500"/>
            <a:ext cx="3903304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9B1F47-62C1-42C4-A421-CCBEDA0572E2}"/>
              </a:ext>
            </a:extLst>
          </p:cNvPr>
          <p:cNvCxnSpPr>
            <a:cxnSpLocks/>
          </p:cNvCxnSpPr>
          <p:nvPr/>
        </p:nvCxnSpPr>
        <p:spPr>
          <a:xfrm>
            <a:off x="5846409" y="1587500"/>
            <a:ext cx="4707295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0" y="228600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j-lt"/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2CECF-52AA-48A9-95A9-1C45881C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501" y="1752600"/>
            <a:ext cx="49530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C7A6-2C39-8A41-98E7-35A990C83F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430" y="4038600"/>
            <a:ext cx="8763139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270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030" y="1683466"/>
            <a:ext cx="5193332" cy="372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F342-954A-0F4D-8E7C-CAD0D207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95" y="213252"/>
            <a:ext cx="8686800" cy="482858"/>
          </a:xfrm>
        </p:spPr>
        <p:txBody>
          <a:bodyPr/>
          <a:lstStyle/>
          <a:p>
            <a:r>
              <a:rPr lang="en-US" dirty="0">
                <a:latin typeface="+mj-lt"/>
              </a:rPr>
              <a:t>Full Superconducting Optoelectronic Neuron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20B83-B15D-7647-8EA7-FC10DC5C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+mj-lt"/>
              </a:rPr>
              <a:pPr defTabSz="457200"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C0359-0034-FB4F-A5AD-D3B5A8881BAE}"/>
              </a:ext>
            </a:extLst>
          </p:cNvPr>
          <p:cNvSpPr txBox="1"/>
          <p:nvPr/>
        </p:nvSpPr>
        <p:spPr>
          <a:xfrm>
            <a:off x="2061077" y="5837097"/>
            <a:ext cx="882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Optical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833BB-D9FA-C24A-BA32-9C1C18825BFD}"/>
              </a:ext>
            </a:extLst>
          </p:cNvPr>
          <p:cNvSpPr txBox="1"/>
          <p:nvPr/>
        </p:nvSpPr>
        <p:spPr>
          <a:xfrm>
            <a:off x="8900056" y="5837097"/>
            <a:ext cx="882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Optical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2A4DEE-D1F4-314A-B073-877D1748B2FC}"/>
              </a:ext>
            </a:extLst>
          </p:cNvPr>
          <p:cNvGrpSpPr/>
          <p:nvPr/>
        </p:nvGrpSpPr>
        <p:grpSpPr>
          <a:xfrm>
            <a:off x="4868576" y="5472163"/>
            <a:ext cx="2015279" cy="942889"/>
            <a:chOff x="3447295" y="5311986"/>
            <a:chExt cx="2015279" cy="942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4CF0-E1FF-D049-8D1A-88F9FA68086A}"/>
                </a:ext>
              </a:extLst>
            </p:cNvPr>
            <p:cNvSpPr txBox="1"/>
            <p:nvPr/>
          </p:nvSpPr>
          <p:spPr>
            <a:xfrm>
              <a:off x="4022298" y="5885543"/>
              <a:ext cx="102245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 err="1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Fluxonic</a:t>
              </a:r>
              <a:endPara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093C9FB-77CB-384D-BBE4-00704BFB710A}"/>
                </a:ext>
              </a:extLst>
            </p:cNvPr>
            <p:cNvSpPr/>
            <p:nvPr/>
          </p:nvSpPr>
          <p:spPr>
            <a:xfrm rot="16200000">
              <a:off x="4301044" y="4458237"/>
              <a:ext cx="307781" cy="2015279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D44E8B-E2B8-A443-93B8-58BFD5423B3C}"/>
              </a:ext>
            </a:extLst>
          </p:cNvPr>
          <p:cNvSpPr txBox="1"/>
          <p:nvPr/>
        </p:nvSpPr>
        <p:spPr>
          <a:xfrm>
            <a:off x="2484334" y="1160195"/>
            <a:ext cx="7934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SNSPDs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04792-19CC-C24E-AAFF-6A146D15DA21}"/>
              </a:ext>
            </a:extLst>
          </p:cNvPr>
          <p:cNvSpPr txBox="1"/>
          <p:nvPr/>
        </p:nvSpPr>
        <p:spPr>
          <a:xfrm>
            <a:off x="8313708" y="1160195"/>
            <a:ext cx="11199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Silicon LED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25B8CB-B42C-2543-8BD8-1B82DFCB5AD2}"/>
              </a:ext>
            </a:extLst>
          </p:cNvPr>
          <p:cNvCxnSpPr>
            <a:cxnSpLocks/>
          </p:cNvCxnSpPr>
          <p:nvPr/>
        </p:nvCxnSpPr>
        <p:spPr>
          <a:xfrm>
            <a:off x="3010846" y="1439395"/>
            <a:ext cx="1136605" cy="16102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9073ED-59D0-6842-9A72-E2ED8B761E01}"/>
              </a:ext>
            </a:extLst>
          </p:cNvPr>
          <p:cNvCxnSpPr>
            <a:cxnSpLocks/>
          </p:cNvCxnSpPr>
          <p:nvPr/>
        </p:nvCxnSpPr>
        <p:spPr>
          <a:xfrm>
            <a:off x="7039923" y="1437193"/>
            <a:ext cx="38471" cy="18474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10A1E8-1E5C-1545-83F3-811475115A61}"/>
              </a:ext>
            </a:extLst>
          </p:cNvPr>
          <p:cNvCxnSpPr>
            <a:cxnSpLocks/>
          </p:cNvCxnSpPr>
          <p:nvPr/>
        </p:nvCxnSpPr>
        <p:spPr>
          <a:xfrm flipH="1">
            <a:off x="7620013" y="1467971"/>
            <a:ext cx="1114989" cy="1816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AC789-A865-F24B-A918-9B71263771EC}"/>
              </a:ext>
            </a:extLst>
          </p:cNvPr>
          <p:cNvSpPr txBox="1"/>
          <p:nvPr/>
        </p:nvSpPr>
        <p:spPr>
          <a:xfrm>
            <a:off x="3886812" y="852418"/>
            <a:ext cx="167776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Josephson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Junction circuits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47EABD-7178-6344-8371-6B8C5D084F5C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25696" y="1467971"/>
            <a:ext cx="202417" cy="451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DC121E-4A45-C845-93B3-58593FDE11E0}"/>
              </a:ext>
            </a:extLst>
          </p:cNvPr>
          <p:cNvCxnSpPr>
            <a:cxnSpLocks/>
          </p:cNvCxnSpPr>
          <p:nvPr/>
        </p:nvCxnSpPr>
        <p:spPr>
          <a:xfrm>
            <a:off x="5212356" y="1467971"/>
            <a:ext cx="447089" cy="6759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10BE02-4188-A642-9713-5F02545FAC50}"/>
              </a:ext>
            </a:extLst>
          </p:cNvPr>
          <p:cNvGrpSpPr/>
          <p:nvPr/>
        </p:nvGrpSpPr>
        <p:grpSpPr>
          <a:xfrm>
            <a:off x="3820296" y="5472163"/>
            <a:ext cx="1234184" cy="734266"/>
            <a:chOff x="4341703" y="5311987"/>
            <a:chExt cx="1234184" cy="73426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E167CF-6F67-9C48-988B-D26DF93F3639}"/>
                </a:ext>
              </a:extLst>
            </p:cNvPr>
            <p:cNvSpPr txBox="1"/>
            <p:nvPr/>
          </p:nvSpPr>
          <p:spPr>
            <a:xfrm>
              <a:off x="4341703" y="5676921"/>
              <a:ext cx="1234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Electronic</a:t>
              </a:r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91895A83-C05F-E140-8349-6F45A9F786E4}"/>
                </a:ext>
              </a:extLst>
            </p:cNvPr>
            <p:cNvSpPr/>
            <p:nvPr/>
          </p:nvSpPr>
          <p:spPr>
            <a:xfrm rot="16200000">
              <a:off x="4804090" y="5176754"/>
              <a:ext cx="307779" cy="578245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C2D51E-7BFB-CF4E-93D0-68D502CB0749}"/>
              </a:ext>
            </a:extLst>
          </p:cNvPr>
          <p:cNvGrpSpPr/>
          <p:nvPr/>
        </p:nvGrpSpPr>
        <p:grpSpPr>
          <a:xfrm>
            <a:off x="6922104" y="5472159"/>
            <a:ext cx="1234184" cy="734270"/>
            <a:chOff x="3558137" y="5311983"/>
            <a:chExt cx="1234184" cy="73427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BAEA61-D7C6-CC4D-B5F8-DF565B9977AF}"/>
                </a:ext>
              </a:extLst>
            </p:cNvPr>
            <p:cNvSpPr txBox="1"/>
            <p:nvPr/>
          </p:nvSpPr>
          <p:spPr>
            <a:xfrm>
              <a:off x="3558137" y="5676921"/>
              <a:ext cx="1234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Electronic</a:t>
              </a:r>
            </a:p>
          </p:txBody>
        </p: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1CD1B798-8F4E-EE47-A5EF-BCECBF4C0180}"/>
                </a:ext>
              </a:extLst>
            </p:cNvPr>
            <p:cNvSpPr/>
            <p:nvPr/>
          </p:nvSpPr>
          <p:spPr>
            <a:xfrm rot="16200000">
              <a:off x="3840397" y="5134354"/>
              <a:ext cx="307784" cy="663041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E22911-E967-7541-B6D0-BC11050DB1F4}"/>
              </a:ext>
            </a:extLst>
          </p:cNvPr>
          <p:cNvSpPr txBox="1"/>
          <p:nvPr/>
        </p:nvSpPr>
        <p:spPr>
          <a:xfrm>
            <a:off x="6271351" y="835388"/>
            <a:ext cx="175740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Superconducting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Switch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7723" y="6368905"/>
            <a:ext cx="115872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J. M. </a:t>
            </a:r>
            <a:r>
              <a:rPr lang="en-US" sz="24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Shainline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, “</a:t>
            </a:r>
            <a:r>
              <a:rPr lang="en-US" sz="24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Fluxonic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 processing of photonic synapse events,” </a:t>
            </a:r>
            <a:r>
              <a:rPr lang="is-I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arXiv:1904.02807,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0575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8C7844-C4AC-EB48-985F-1E79C0F65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3600" y="1690688"/>
            <a:ext cx="6248400" cy="3984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E796B-8E71-7E42-BDB3-2B8C6A2A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Eventual transfer to 300 mm foundry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C5279F-167B-F24C-9CB1-E85ECA653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085" y="1690688"/>
            <a:ext cx="5161043" cy="3702057"/>
          </a:xfrm>
        </p:spPr>
      </p:pic>
      <p:pic>
        <p:nvPicPr>
          <p:cNvPr id="19457" name="Picture 1" descr="ASüÜ01 &#10;WERNER ">
            <a:extLst>
              <a:ext uri="{FF2B5EF4-FFF2-40B4-BE49-F238E27FC236}">
                <a16:creationId xmlns:a16="http://schemas.microsoft.com/office/drawing/2014/main" id="{58CCF02F-6C2C-6A4A-B9A7-5689C677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807" y="3318934"/>
            <a:ext cx="4103845" cy="30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1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>
            <a:spLocks noGrp="1"/>
          </p:cNvSpPr>
          <p:nvPr>
            <p:ph type="title"/>
          </p:nvPr>
        </p:nvSpPr>
        <p:spPr>
          <a:xfrm>
            <a:off x="1219200" y="107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Superconducting Nanowire Single Photon Detectors:  </a:t>
            </a:r>
            <a:endParaRPr dirty="0"/>
          </a:p>
        </p:txBody>
      </p:sp>
      <p:sp>
        <p:nvSpPr>
          <p:cNvPr id="488" name="Google Shape;488;p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lvl="0" indent="-16509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89" name="Google Shape;489;p76"/>
          <p:cNvSpPr txBox="1">
            <a:spLocks noGrp="1"/>
          </p:cNvSpPr>
          <p:nvPr>
            <p:ph type="body" idx="2"/>
          </p:nvPr>
        </p:nvSpPr>
        <p:spPr>
          <a:xfrm>
            <a:off x="7773025" y="1497325"/>
            <a:ext cx="4419000" cy="5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ultra-thin (2nm to 8nm) 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Anomolous</a:t>
            </a:r>
            <a:r>
              <a:rPr lang="en-US" dirty="0"/>
              <a:t> kinetic inductance 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NbN</a:t>
            </a:r>
            <a:r>
              <a:rPr lang="en-US" dirty="0"/>
              <a:t>, </a:t>
            </a:r>
            <a:r>
              <a:rPr lang="en-US" dirty="0" err="1"/>
              <a:t>NbTiN</a:t>
            </a:r>
            <a:r>
              <a:rPr lang="en-US" dirty="0"/>
              <a:t>  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2K operating temperature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~80nm wide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New materials: </a:t>
            </a:r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W-Si, Mo-Si, Mo-Ge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1K operating temperature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~150nm</a:t>
            </a:r>
            <a:endParaRPr dirty="0"/>
          </a:p>
        </p:txBody>
      </p:sp>
      <p:grpSp>
        <p:nvGrpSpPr>
          <p:cNvPr id="490" name="Google Shape;490;p76"/>
          <p:cNvGrpSpPr/>
          <p:nvPr/>
        </p:nvGrpSpPr>
        <p:grpSpPr>
          <a:xfrm>
            <a:off x="865833" y="1497318"/>
            <a:ext cx="6784710" cy="5472571"/>
            <a:chOff x="3107037" y="1217919"/>
            <a:chExt cx="6205716" cy="5640081"/>
          </a:xfrm>
        </p:grpSpPr>
        <p:grpSp>
          <p:nvGrpSpPr>
            <p:cNvPr id="491" name="Google Shape;491;p76"/>
            <p:cNvGrpSpPr/>
            <p:nvPr/>
          </p:nvGrpSpPr>
          <p:grpSpPr>
            <a:xfrm>
              <a:off x="3107037" y="1217919"/>
              <a:ext cx="6205716" cy="5640081"/>
              <a:chOff x="4225622" y="1217920"/>
              <a:chExt cx="6205716" cy="5640081"/>
            </a:xfrm>
          </p:grpSpPr>
          <p:pic>
            <p:nvPicPr>
              <p:cNvPr id="492" name="Google Shape;492;p76"/>
              <p:cNvPicPr preferRelativeResize="0"/>
              <p:nvPr/>
            </p:nvPicPr>
            <p:blipFill rotWithShape="1">
              <a:blip r:embed="rId3">
                <a:alphaModFix/>
              </a:blip>
              <a:srcRect l="34660" r="14441"/>
              <a:stretch/>
            </p:blipFill>
            <p:spPr>
              <a:xfrm>
                <a:off x="4225771" y="1217920"/>
                <a:ext cx="6205491" cy="56400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3" name="Google Shape;493;p76"/>
              <p:cNvSpPr/>
              <p:nvPr/>
            </p:nvSpPr>
            <p:spPr>
              <a:xfrm>
                <a:off x="9685538" y="1571347"/>
                <a:ext cx="745800" cy="1500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76"/>
              <p:cNvSpPr/>
              <p:nvPr/>
            </p:nvSpPr>
            <p:spPr>
              <a:xfrm>
                <a:off x="9685537" y="4465467"/>
                <a:ext cx="745800" cy="5814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76"/>
              <p:cNvSpPr/>
              <p:nvPr/>
            </p:nvSpPr>
            <p:spPr>
              <a:xfrm flipH="1">
                <a:off x="9543479" y="1923460"/>
                <a:ext cx="284100" cy="938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76"/>
              <p:cNvSpPr/>
              <p:nvPr/>
            </p:nvSpPr>
            <p:spPr>
              <a:xfrm flipH="1">
                <a:off x="9312599" y="2539309"/>
                <a:ext cx="745800" cy="3597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6"/>
              <p:cNvSpPr/>
              <p:nvPr/>
            </p:nvSpPr>
            <p:spPr>
              <a:xfrm flipH="1">
                <a:off x="8811102" y="1356587"/>
                <a:ext cx="390600" cy="9507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6"/>
              <p:cNvSpPr/>
              <p:nvPr/>
            </p:nvSpPr>
            <p:spPr>
              <a:xfrm flipH="1">
                <a:off x="4225642" y="1448097"/>
                <a:ext cx="14028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76"/>
              <p:cNvSpPr/>
              <p:nvPr/>
            </p:nvSpPr>
            <p:spPr>
              <a:xfrm flipH="1">
                <a:off x="4252393" y="4964164"/>
                <a:ext cx="9588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76"/>
              <p:cNvSpPr/>
              <p:nvPr/>
            </p:nvSpPr>
            <p:spPr>
              <a:xfrm flipH="1">
                <a:off x="4225622" y="5622496"/>
                <a:ext cx="12519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6"/>
              <p:cNvSpPr/>
              <p:nvPr/>
            </p:nvSpPr>
            <p:spPr>
              <a:xfrm flipH="1">
                <a:off x="4935972" y="5911083"/>
                <a:ext cx="958800" cy="4452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6"/>
              <p:cNvSpPr/>
              <p:nvPr/>
            </p:nvSpPr>
            <p:spPr>
              <a:xfrm flipH="1">
                <a:off x="4225846" y="3728658"/>
                <a:ext cx="168600" cy="1911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76"/>
              <p:cNvSpPr/>
              <p:nvPr/>
            </p:nvSpPr>
            <p:spPr>
              <a:xfrm rot="5400000" flipH="1">
                <a:off x="4947863" y="1370161"/>
                <a:ext cx="216000" cy="16068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76"/>
              <p:cNvSpPr/>
              <p:nvPr/>
            </p:nvSpPr>
            <p:spPr>
              <a:xfrm rot="5400000" flipH="1">
                <a:off x="9235166" y="5380389"/>
                <a:ext cx="264600" cy="21276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76"/>
              <p:cNvSpPr/>
              <p:nvPr/>
            </p:nvSpPr>
            <p:spPr>
              <a:xfrm>
                <a:off x="10083562" y="2111443"/>
                <a:ext cx="307800" cy="1500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6" name="Google Shape;506;p76"/>
            <p:cNvSpPr/>
            <p:nvPr/>
          </p:nvSpPr>
          <p:spPr>
            <a:xfrm>
              <a:off x="8152662" y="4245140"/>
              <a:ext cx="745800" cy="781200"/>
            </a:xfrm>
            <a:prstGeom prst="rect">
              <a:avLst/>
            </a:prstGeom>
            <a:solidFill>
              <a:srgbClr val="DDE2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B0111E5-AFF6-0944-B9CB-E08701D7DC1C}"/>
              </a:ext>
            </a:extLst>
          </p:cNvPr>
          <p:cNvGrpSpPr/>
          <p:nvPr/>
        </p:nvGrpSpPr>
        <p:grpSpPr>
          <a:xfrm>
            <a:off x="9664724" y="6091825"/>
            <a:ext cx="2527276" cy="710255"/>
            <a:chOff x="9664724" y="6190993"/>
            <a:chExt cx="2527276" cy="7102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233341-BB59-0343-A022-F1616FA1C41B}"/>
                </a:ext>
              </a:extLst>
            </p:cNvPr>
            <p:cNvSpPr txBox="1"/>
            <p:nvPr/>
          </p:nvSpPr>
          <p:spPr>
            <a:xfrm>
              <a:off x="9895835" y="6327407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 microns wide</a:t>
              </a:r>
            </a:p>
          </p:txBody>
        </p:sp>
        <p:sp>
          <p:nvSpPr>
            <p:cNvPr id="5" name="10-Point Star 4">
              <a:extLst>
                <a:ext uri="{FF2B5EF4-FFF2-40B4-BE49-F238E27FC236}">
                  <a16:creationId xmlns:a16="http://schemas.microsoft.com/office/drawing/2014/main" id="{25BDD88B-BD12-F34E-928F-CED9F37B07B7}"/>
                </a:ext>
              </a:extLst>
            </p:cNvPr>
            <p:cNvSpPr/>
            <p:nvPr/>
          </p:nvSpPr>
          <p:spPr>
            <a:xfrm>
              <a:off x="9664724" y="6190993"/>
              <a:ext cx="2527276" cy="710255"/>
            </a:xfrm>
            <a:prstGeom prst="star10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03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611FC-E400-4BB8-8DED-FBB6E425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08867"/>
            <a:ext cx="8763912" cy="6572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0AC8F-5017-44AD-A5A3-248D16D0E33C}"/>
              </a:ext>
            </a:extLst>
          </p:cNvPr>
          <p:cNvSpPr txBox="1"/>
          <p:nvPr/>
        </p:nvSpPr>
        <p:spPr>
          <a:xfrm>
            <a:off x="8305800" y="2667000"/>
            <a:ext cx="36615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Fabricated at SUNY Poly by Pops Papa Rao and team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Measured at NIST by our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76200" y="0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Light sources on 300-mm wafers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5EB69-E730-4311-8063-3ED10F80B239}"/>
              </a:ext>
            </a:extLst>
          </p:cNvPr>
          <p:cNvSpPr txBox="1"/>
          <p:nvPr/>
        </p:nvSpPr>
        <p:spPr>
          <a:xfrm>
            <a:off x="4598685" y="2512427"/>
            <a:ext cx="2745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Photoluminescence of W centers in Si at 4 K</a:t>
            </a:r>
          </a:p>
        </p:txBody>
      </p:sp>
    </p:spTree>
    <p:extLst>
      <p:ext uri="{BB962C8B-B14F-4D97-AF65-F5344CB8AC3E}">
        <p14:creationId xmlns:p14="http://schemas.microsoft.com/office/powerpoint/2010/main" val="11940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609600" y="2754094"/>
            <a:ext cx="3080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Wafer-scale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B618A-E3C0-4BC3-965C-5E93D4B4A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3"/>
          <a:stretch/>
        </p:blipFill>
        <p:spPr>
          <a:xfrm>
            <a:off x="4070838" y="0"/>
            <a:ext cx="8044961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Free-space </a:t>
            </a: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interconnects for 3D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 descr="20160502_interlayerCoupl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4"/>
          <a:stretch/>
        </p:blipFill>
        <p:spPr>
          <a:xfrm>
            <a:off x="2524868" y="772348"/>
            <a:ext cx="8143132" cy="60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958C6-7B4A-4F45-A0CD-C8263ABE4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09448"/>
            <a:ext cx="9982200" cy="6639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5A4AA-F11E-4BF6-8688-05AF5E976010}"/>
              </a:ext>
            </a:extLst>
          </p:cNvPr>
          <p:cNvSpPr txBox="1"/>
          <p:nvPr/>
        </p:nvSpPr>
        <p:spPr>
          <a:xfrm>
            <a:off x="0" y="2828835"/>
            <a:ext cx="200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 Light" panose="020F0302020204030204" pitchFamily="34" charset="0"/>
              </a:rPr>
              <a:t>Free-space inter-wafer interconnects</a:t>
            </a:r>
          </a:p>
        </p:txBody>
      </p:sp>
    </p:spTree>
    <p:extLst>
      <p:ext uri="{BB962C8B-B14F-4D97-AF65-F5344CB8AC3E}">
        <p14:creationId xmlns:p14="http://schemas.microsoft.com/office/powerpoint/2010/main" val="218642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0" y="2820769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Multi-wafer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D9EA5-CC91-495C-89CF-E81D3E65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646" y="152400"/>
            <a:ext cx="9538978" cy="655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33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533400" y="1466671"/>
            <a:ext cx="2486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Brain-scale systems?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11D55-B1EC-47C3-8E40-050C85CD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158" y="0"/>
            <a:ext cx="87028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34E96-83A7-EB4B-9758-ED0CE857EF35}"/>
              </a:ext>
            </a:extLst>
          </p:cNvPr>
          <p:cNvSpPr txBox="1"/>
          <p:nvPr/>
        </p:nvSpPr>
        <p:spPr>
          <a:xfrm>
            <a:off x="548185" y="3048000"/>
            <a:ext cx="2486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dirty="0">
              <a:latin typeface="Calibri Light" panose="020F0302020204030204" pitchFamily="34" charset="0"/>
            </a:endParaRPr>
          </a:p>
          <a:p>
            <a:pPr algn="r"/>
            <a:r>
              <a:rPr lang="en-US" sz="3600" dirty="0">
                <a:latin typeface="Calibri Light" panose="020F0302020204030204" pitchFamily="34" charset="0"/>
              </a:rPr>
              <a:t>&gt; 100 Billion neurons</a:t>
            </a:r>
          </a:p>
        </p:txBody>
      </p:sp>
    </p:spTree>
    <p:extLst>
      <p:ext uri="{BB962C8B-B14F-4D97-AF65-F5344CB8AC3E}">
        <p14:creationId xmlns:p14="http://schemas.microsoft.com/office/powerpoint/2010/main" val="31593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68" y="1596344"/>
            <a:ext cx="11771463" cy="3665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1" y="1772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What can we do in five years?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3999" y="5827528"/>
            <a:ext cx="9144000" cy="533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Artificial visual cortex</a:t>
            </a:r>
          </a:p>
        </p:txBody>
      </p:sp>
      <p:pic>
        <p:nvPicPr>
          <p:cNvPr id="6" name="sweep_log_sm">
            <a:hlinkClick r:id="" action="ppaction://media"/>
            <a:extLst>
              <a:ext uri="{FF2B5EF4-FFF2-40B4-BE49-F238E27FC236}">
                <a16:creationId xmlns:a16="http://schemas.microsoft.com/office/drawing/2014/main" id="{54E6CEF2-2064-D849-A813-91F8BF87E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68" y="2362200"/>
            <a:ext cx="2750220" cy="27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986" y="207125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2286000" y="2819400"/>
            <a:ext cx="6934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Dense local fan-out with photonics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Long-range communication at light speed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Computing and memory with superconducting electronics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F042D2-7C4E-4191-B8B9-D35C4661B490}"/>
              </a:ext>
            </a:extLst>
          </p:cNvPr>
          <p:cNvSpPr txBox="1">
            <a:spLocks/>
          </p:cNvSpPr>
          <p:nvPr/>
        </p:nvSpPr>
        <p:spPr>
          <a:xfrm>
            <a:off x="1600199" y="413904"/>
            <a:ext cx="5715001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Superconducting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optoelectronic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B30C8-4D71-604D-81C4-BC37D9DB0F9E}"/>
              </a:ext>
            </a:extLst>
          </p:cNvPr>
          <p:cNvSpPr txBox="1"/>
          <p:nvPr/>
        </p:nvSpPr>
        <p:spPr>
          <a:xfrm>
            <a:off x="1981200" y="5365866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Would this reach the limits of cognition?</a:t>
            </a:r>
          </a:p>
        </p:txBody>
      </p:sp>
    </p:spTree>
    <p:extLst>
      <p:ext uri="{BB962C8B-B14F-4D97-AF65-F5344CB8AC3E}">
        <p14:creationId xmlns:p14="http://schemas.microsoft.com/office/powerpoint/2010/main" val="3104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A69D-21E6-DE4C-A442-FD9E3593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F2DC7-C87A-D34C-84DA-329D61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324" y="228600"/>
            <a:ext cx="12340648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038" y="2362200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685800" y="1425124"/>
            <a:ext cx="77724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orbel"/>
                <a:cs typeface="Corbel"/>
              </a:rPr>
              <a:t>Low Temperature </a:t>
            </a:r>
            <a:r>
              <a:rPr lang="en-US" sz="3200" dirty="0">
                <a:latin typeface="Corbel"/>
                <a:cs typeface="Corbel"/>
              </a:rPr>
              <a:t>Devices have the potential to be important in </a:t>
            </a:r>
            <a:r>
              <a:rPr lang="en-US" sz="3200" b="1" dirty="0">
                <a:latin typeface="Corbel"/>
                <a:cs typeface="Corbel"/>
              </a:rPr>
              <a:t>super-neuromorphic computing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Corbel"/>
              <a:cs typeface="Corbe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066800" y="6019800"/>
            <a:ext cx="10896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Can we get to a size scale for “Cognitive” Systems?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A6EAD-C01B-4342-8647-DA91DC2B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956144"/>
          </a:xfrm>
        </p:spPr>
        <p:txBody>
          <a:bodyPr>
            <a:no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51C05-8F59-1743-A4BB-DAE7BD2D9E52}"/>
              </a:ext>
            </a:extLst>
          </p:cNvPr>
          <p:cNvSpPr txBox="1"/>
          <p:nvPr/>
        </p:nvSpPr>
        <p:spPr>
          <a:xfrm>
            <a:off x="1371600" y="3429000"/>
            <a:ext cx="68523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Light for communication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Superconductors for computation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Complex neuro circuits</a:t>
            </a:r>
          </a:p>
        </p:txBody>
      </p:sp>
    </p:spTree>
    <p:extLst>
      <p:ext uri="{BB962C8B-B14F-4D97-AF65-F5344CB8AC3E}">
        <p14:creationId xmlns:p14="http://schemas.microsoft.com/office/powerpoint/2010/main" val="41584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2125" y="2330219"/>
            <a:ext cx="6632905" cy="432842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>
            <a:spLocks noGrp="1"/>
          </p:cNvSpPr>
          <p:nvPr>
            <p:ph type="title"/>
          </p:nvPr>
        </p:nvSpPr>
        <p:spPr>
          <a:xfrm>
            <a:off x="838080" y="722921"/>
            <a:ext cx="1051524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Simplicity of Superconducting Nanowire Single Photoncs Detectors</a:t>
            </a:r>
            <a:endParaRPr/>
          </a:p>
        </p:txBody>
      </p:sp>
      <p:grpSp>
        <p:nvGrpSpPr>
          <p:cNvPr id="514" name="Google Shape;514;p77"/>
          <p:cNvGrpSpPr/>
          <p:nvPr/>
        </p:nvGrpSpPr>
        <p:grpSpPr>
          <a:xfrm>
            <a:off x="277823" y="1796819"/>
            <a:ext cx="4344564" cy="3662219"/>
            <a:chOff x="277823" y="1796819"/>
            <a:chExt cx="4344564" cy="3662219"/>
          </a:xfrm>
        </p:grpSpPr>
        <p:grpSp>
          <p:nvGrpSpPr>
            <p:cNvPr id="515" name="Google Shape;515;p77"/>
            <p:cNvGrpSpPr/>
            <p:nvPr/>
          </p:nvGrpSpPr>
          <p:grpSpPr>
            <a:xfrm>
              <a:off x="430223" y="3325437"/>
              <a:ext cx="609600" cy="1524000"/>
              <a:chOff x="4648200" y="5867400"/>
              <a:chExt cx="304800" cy="762000"/>
            </a:xfrm>
          </p:grpSpPr>
          <p:cxnSp>
            <p:nvCxnSpPr>
              <p:cNvPr id="516" name="Google Shape;516;p77"/>
              <p:cNvCxnSpPr/>
              <p:nvPr/>
            </p:nvCxnSpPr>
            <p:spPr>
              <a:xfrm rot="10800000">
                <a:off x="4800600" y="5867400"/>
                <a:ext cx="0" cy="228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77"/>
              <p:cNvCxnSpPr/>
              <p:nvPr/>
            </p:nvCxnSpPr>
            <p:spPr>
              <a:xfrm rot="10800000">
                <a:off x="4800600" y="6400800"/>
                <a:ext cx="0" cy="228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77"/>
              <p:cNvCxnSpPr/>
              <p:nvPr/>
            </p:nvCxnSpPr>
            <p:spPr>
              <a:xfrm rot="10800000">
                <a:off x="4648200" y="61722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9" name="Google Shape;519;p77"/>
              <p:cNvCxnSpPr/>
              <p:nvPr/>
            </p:nvCxnSpPr>
            <p:spPr>
              <a:xfrm rot="10800000">
                <a:off x="4648200" y="61722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" name="Google Shape;520;p77"/>
              <p:cNvCxnSpPr/>
              <p:nvPr/>
            </p:nvCxnSpPr>
            <p:spPr>
              <a:xfrm rot="10800000">
                <a:off x="4648200" y="63246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" name="Google Shape;521;p77"/>
              <p:cNvCxnSpPr>
                <a:stCxn id="517" idx="1"/>
              </p:cNvCxnSpPr>
              <p:nvPr/>
            </p:nvCxnSpPr>
            <p:spPr>
              <a:xfrm rot="10800000">
                <a:off x="4648201" y="6400800"/>
                <a:ext cx="1524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2" name="Google Shape;522;p77"/>
              <p:cNvCxnSpPr>
                <a:endCxn id="516" idx="0"/>
              </p:cNvCxnSpPr>
              <p:nvPr/>
            </p:nvCxnSpPr>
            <p:spPr>
              <a:xfrm rot="10800000">
                <a:off x="4800600" y="6096000"/>
                <a:ext cx="1524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3" name="Google Shape;523;p77"/>
              <p:cNvCxnSpPr/>
              <p:nvPr/>
            </p:nvCxnSpPr>
            <p:spPr>
              <a:xfrm rot="10800000">
                <a:off x="4648200" y="62484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4" name="Google Shape;524;p77"/>
              <p:cNvCxnSpPr/>
              <p:nvPr/>
            </p:nvCxnSpPr>
            <p:spPr>
              <a:xfrm>
                <a:off x="4953000" y="60960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5" name="Google Shape;525;p77"/>
              <p:cNvCxnSpPr/>
              <p:nvPr/>
            </p:nvCxnSpPr>
            <p:spPr>
              <a:xfrm>
                <a:off x="4648200" y="61722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6" name="Google Shape;526;p77"/>
              <p:cNvCxnSpPr/>
              <p:nvPr/>
            </p:nvCxnSpPr>
            <p:spPr>
              <a:xfrm>
                <a:off x="4953000" y="62484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" name="Google Shape;527;p77"/>
              <p:cNvCxnSpPr/>
              <p:nvPr/>
            </p:nvCxnSpPr>
            <p:spPr>
              <a:xfrm>
                <a:off x="4648200" y="63246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8" name="Google Shape;528;p77"/>
            <p:cNvGrpSpPr/>
            <p:nvPr/>
          </p:nvGrpSpPr>
          <p:grpSpPr>
            <a:xfrm>
              <a:off x="582622" y="4849438"/>
              <a:ext cx="304800" cy="609600"/>
              <a:chOff x="3264" y="3072"/>
              <a:chExt cx="96" cy="192"/>
            </a:xfrm>
          </p:grpSpPr>
          <p:cxnSp>
            <p:nvCxnSpPr>
              <p:cNvPr id="529" name="Google Shape;529;p77"/>
              <p:cNvCxnSpPr/>
              <p:nvPr/>
            </p:nvCxnSpPr>
            <p:spPr>
              <a:xfrm>
                <a:off x="3312" y="3072"/>
                <a:ext cx="0" cy="12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0" name="Google Shape;530;p77"/>
              <p:cNvSpPr/>
              <p:nvPr/>
            </p:nvSpPr>
            <p:spPr>
              <a:xfrm>
                <a:off x="3264" y="3192"/>
                <a:ext cx="9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44" extrusionOk="0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77"/>
            <p:cNvGrpSpPr/>
            <p:nvPr/>
          </p:nvGrpSpPr>
          <p:grpSpPr>
            <a:xfrm>
              <a:off x="430225" y="1796819"/>
              <a:ext cx="609600" cy="1524000"/>
              <a:chOff x="3216" y="2400"/>
              <a:chExt cx="192" cy="480"/>
            </a:xfrm>
          </p:grpSpPr>
          <p:cxnSp>
            <p:nvCxnSpPr>
              <p:cNvPr id="532" name="Google Shape;532;p77"/>
              <p:cNvCxnSpPr/>
              <p:nvPr/>
            </p:nvCxnSpPr>
            <p:spPr>
              <a:xfrm rot="10800000">
                <a:off x="3312" y="2400"/>
                <a:ext cx="0" cy="9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77"/>
              <p:cNvCxnSpPr/>
              <p:nvPr/>
            </p:nvCxnSpPr>
            <p:spPr>
              <a:xfrm rot="10800000">
                <a:off x="3312" y="2784"/>
                <a:ext cx="0" cy="9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77"/>
              <p:cNvCxnSpPr/>
              <p:nvPr/>
            </p:nvCxnSpPr>
            <p:spPr>
              <a:xfrm>
                <a:off x="3312" y="2568"/>
                <a:ext cx="0" cy="12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sp>
            <p:nvSpPr>
              <p:cNvPr id="535" name="Google Shape;535;p77"/>
              <p:cNvSpPr/>
              <p:nvPr/>
            </p:nvSpPr>
            <p:spPr>
              <a:xfrm rot="5400000" flipH="1">
                <a:off x="3288" y="2664"/>
                <a:ext cx="48" cy="48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dk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77"/>
              <p:cNvSpPr/>
              <p:nvPr/>
            </p:nvSpPr>
            <p:spPr>
              <a:xfrm>
                <a:off x="3216" y="2496"/>
                <a:ext cx="192" cy="288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76" extrusionOk="0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37" name="Google Shape;537;p77"/>
            <p:cNvCxnSpPr/>
            <p:nvPr/>
          </p:nvCxnSpPr>
          <p:spPr>
            <a:xfrm>
              <a:off x="277823" y="3625619"/>
              <a:ext cx="0" cy="1223818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38" name="Google Shape;538;p77"/>
            <p:cNvCxnSpPr>
              <a:endCxn id="533" idx="0"/>
            </p:cNvCxnSpPr>
            <p:nvPr/>
          </p:nvCxnSpPr>
          <p:spPr>
            <a:xfrm rot="10800000">
              <a:off x="735105" y="3320819"/>
              <a:ext cx="6942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39" name="Google Shape;539;p77"/>
            <p:cNvGrpSpPr/>
            <p:nvPr/>
          </p:nvGrpSpPr>
          <p:grpSpPr>
            <a:xfrm>
              <a:off x="1091954" y="2558819"/>
              <a:ext cx="3530433" cy="2895601"/>
              <a:chOff x="1242880" y="2558819"/>
              <a:chExt cx="3530433" cy="2895601"/>
            </a:xfrm>
          </p:grpSpPr>
          <p:sp>
            <p:nvSpPr>
              <p:cNvPr id="540" name="Google Shape;540;p77"/>
              <p:cNvSpPr/>
              <p:nvPr/>
            </p:nvSpPr>
            <p:spPr>
              <a:xfrm>
                <a:off x="2938163" y="3320819"/>
                <a:ext cx="3048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60" extrusionOk="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1" name="Google Shape;541;p77"/>
              <p:cNvGrpSpPr/>
              <p:nvPr/>
            </p:nvGrpSpPr>
            <p:grpSpPr>
              <a:xfrm rot="5400000">
                <a:off x="2023762" y="2558819"/>
                <a:ext cx="609600" cy="1524000"/>
                <a:chOff x="3216" y="1728"/>
                <a:chExt cx="192" cy="480"/>
              </a:xfrm>
            </p:grpSpPr>
            <p:cxnSp>
              <p:nvCxnSpPr>
                <p:cNvPr id="542" name="Google Shape;542;p77"/>
                <p:cNvCxnSpPr/>
                <p:nvPr/>
              </p:nvCxnSpPr>
              <p:spPr>
                <a:xfrm>
                  <a:off x="3312" y="1728"/>
                  <a:ext cx="0" cy="2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77"/>
                <p:cNvCxnSpPr/>
                <p:nvPr/>
              </p:nvCxnSpPr>
              <p:spPr>
                <a:xfrm>
                  <a:off x="3312" y="1992"/>
                  <a:ext cx="0" cy="2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Google Shape;544;p77"/>
                <p:cNvCxnSpPr/>
                <p:nvPr/>
              </p:nvCxnSpPr>
              <p:spPr>
                <a:xfrm>
                  <a:off x="3216" y="1944"/>
                  <a:ext cx="192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5" name="Google Shape;545;p77"/>
                <p:cNvCxnSpPr/>
                <p:nvPr/>
              </p:nvCxnSpPr>
              <p:spPr>
                <a:xfrm>
                  <a:off x="3216" y="1992"/>
                  <a:ext cx="192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6" name="Google Shape;546;p77"/>
              <p:cNvGrpSpPr/>
              <p:nvPr/>
            </p:nvGrpSpPr>
            <p:grpSpPr>
              <a:xfrm>
                <a:off x="2938163" y="4844820"/>
                <a:ext cx="304800" cy="609600"/>
                <a:chOff x="3264" y="3072"/>
                <a:chExt cx="96" cy="192"/>
              </a:xfrm>
            </p:grpSpPr>
            <p:cxnSp>
              <p:nvCxnSpPr>
                <p:cNvPr id="547" name="Google Shape;547;p77"/>
                <p:cNvCxnSpPr/>
                <p:nvPr/>
              </p:nvCxnSpPr>
              <p:spPr>
                <a:xfrm>
                  <a:off x="3312" y="3072"/>
                  <a:ext cx="0" cy="12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48" name="Google Shape;548;p77"/>
                <p:cNvSpPr/>
                <p:nvPr/>
              </p:nvSpPr>
              <p:spPr>
                <a:xfrm>
                  <a:off x="3264" y="3192"/>
                  <a:ext cx="96" cy="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44" extrusionOk="0">
                      <a:moveTo>
                        <a:pt x="96" y="144"/>
                      </a:moveTo>
                      <a:lnTo>
                        <a:pt x="192" y="0"/>
                      </a:lnTo>
                      <a:lnTo>
                        <a:pt x="0" y="0"/>
                      </a:lnTo>
                      <a:lnTo>
                        <a:pt x="96" y="144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9" name="Google Shape;549;p77"/>
              <p:cNvGrpSpPr/>
              <p:nvPr/>
            </p:nvGrpSpPr>
            <p:grpSpPr>
              <a:xfrm>
                <a:off x="3090563" y="2558819"/>
                <a:ext cx="1682750" cy="1524000"/>
                <a:chOff x="3648" y="960"/>
                <a:chExt cx="530" cy="480"/>
              </a:xfrm>
            </p:grpSpPr>
            <p:cxnSp>
              <p:nvCxnSpPr>
                <p:cNvPr id="550" name="Google Shape;550;p77"/>
                <p:cNvCxnSpPr/>
                <p:nvPr/>
              </p:nvCxnSpPr>
              <p:spPr>
                <a:xfrm>
                  <a:off x="4082" y="1200"/>
                  <a:ext cx="9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51" name="Google Shape;551;p77"/>
                <p:cNvSpPr/>
                <p:nvPr/>
              </p:nvSpPr>
              <p:spPr>
                <a:xfrm>
                  <a:off x="3746" y="960"/>
                  <a:ext cx="336" cy="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480" extrusionOk="0">
                      <a:moveTo>
                        <a:pt x="336" y="240"/>
                      </a:moveTo>
                      <a:lnTo>
                        <a:pt x="0" y="480"/>
                      </a:lnTo>
                      <a:lnTo>
                        <a:pt x="0" y="0"/>
                      </a:lnTo>
                      <a:lnTo>
                        <a:pt x="336" y="24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52" name="Google Shape;552;p77"/>
                <p:cNvCxnSpPr/>
                <p:nvPr/>
              </p:nvCxnSpPr>
              <p:spPr>
                <a:xfrm rot="10800000">
                  <a:off x="3648" y="1200"/>
                  <a:ext cx="9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53" name="Google Shape;553;p77"/>
              <p:cNvCxnSpPr/>
              <p:nvPr/>
            </p:nvCxnSpPr>
            <p:spPr>
              <a:xfrm>
                <a:off x="1242880" y="3121940"/>
                <a:ext cx="829885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554" name="Google Shape;554;p77"/>
              <p:cNvCxnSpPr/>
              <p:nvPr/>
            </p:nvCxnSpPr>
            <p:spPr>
              <a:xfrm>
                <a:off x="2799251" y="3630238"/>
                <a:ext cx="0" cy="122381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555" name="Google Shape;555;p77"/>
            <p:cNvSpPr txBox="1"/>
            <p:nvPr/>
          </p:nvSpPr>
          <p:spPr>
            <a:xfrm>
              <a:off x="1040467" y="3684236"/>
              <a:ext cx="503664" cy="666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33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sp>
        <p:nvSpPr>
          <p:cNvPr id="556" name="Google Shape;556;p77"/>
          <p:cNvSpPr txBox="1"/>
          <p:nvPr/>
        </p:nvSpPr>
        <p:spPr>
          <a:xfrm>
            <a:off x="582623" y="6096205"/>
            <a:ext cx="3892612" cy="6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Simple Readout</a:t>
            </a:r>
            <a:endParaRPr/>
          </a:p>
        </p:txBody>
      </p:sp>
      <p:sp>
        <p:nvSpPr>
          <p:cNvPr id="557" name="Google Shape;557;p77"/>
          <p:cNvSpPr txBox="1"/>
          <p:nvPr/>
        </p:nvSpPr>
        <p:spPr>
          <a:xfrm>
            <a:off x="5903536" y="1812635"/>
            <a:ext cx="6632906" cy="666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Bias versus Efficiency / counts</a:t>
            </a:r>
            <a:endParaRPr/>
          </a:p>
        </p:txBody>
      </p:sp>
      <p:pic>
        <p:nvPicPr>
          <p:cNvPr id="558" name="Google Shape;558;p77"/>
          <p:cNvPicPr preferRelativeResize="0"/>
          <p:nvPr/>
        </p:nvPicPr>
        <p:blipFill rotWithShape="1">
          <a:blip r:embed="rId6">
            <a:alphaModFix/>
          </a:blip>
          <a:srcRect l="-294" r="199" b="10281"/>
          <a:stretch/>
        </p:blipFill>
        <p:spPr>
          <a:xfrm flipH="1">
            <a:off x="6191708" y="2723247"/>
            <a:ext cx="2723697" cy="183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Nov 11, 2020 at 3:55:27 PM" descr="Audio Recording Nov 11, 2020 at 3:55:27 PM">
            <a:hlinkClick r:id="" action="ppaction://media"/>
            <a:extLst>
              <a:ext uri="{FF2B5EF4-FFF2-40B4-BE49-F238E27FC236}">
                <a16:creationId xmlns:a16="http://schemas.microsoft.com/office/drawing/2014/main" id="{D56DBF33-8175-3B4E-863A-564C73D7B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47176" y="6096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220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17009"/>
            <a:ext cx="10347796" cy="482858"/>
          </a:xfrm>
        </p:spPr>
        <p:txBody>
          <a:bodyPr/>
          <a:lstStyle/>
          <a:p>
            <a:r>
              <a:rPr lang="en-US" dirty="0"/>
              <a:t>NIST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8E653-5C63-8B44-9C7A-408063D6A55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2" y="-477926"/>
            <a:ext cx="12192000" cy="734178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4158"/>
            <a:ext cx="10783957" cy="279908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vert="horz" lIns="274320" tIns="91440" rIns="91440" bIns="91440" numCol="3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18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Rich Mirin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Jeff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Shainline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Sonia Buckley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Adam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McCaughan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Alex Tait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Jeff Chiles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Saeed Khan</a:t>
            </a: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Krister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Shalm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Marty Stevens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Adriana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Lita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Varun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Verma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Nima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Nader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Mike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Mazurek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Dileep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Reddy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Eric Stanton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Galen Moody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Kevin Silverman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Thomas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Gerrits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0384" y="5791200"/>
            <a:ext cx="1547027" cy="3551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  <a:ea typeface="Avenir Next" charset="0"/>
                <a:cs typeface="Avenir Next" charset="0"/>
              </a:rPr>
              <a:t>Boulder Labs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0707" y="1880331"/>
            <a:ext cx="65" cy="3551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7876" y="2937109"/>
            <a:ext cx="3694281" cy="430887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saewoo.nam@nist.gov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B6B63-DB70-014C-8F23-DB1309A93D26}"/>
              </a:ext>
            </a:extLst>
          </p:cNvPr>
          <p:cNvSpPr txBox="1"/>
          <p:nvPr/>
        </p:nvSpPr>
        <p:spPr>
          <a:xfrm>
            <a:off x="7951322" y="3552538"/>
            <a:ext cx="3332194" cy="430887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MIT, JPL,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Suny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-Poly</a:t>
            </a:r>
          </a:p>
        </p:txBody>
      </p:sp>
    </p:spTree>
    <p:extLst>
      <p:ext uri="{BB962C8B-B14F-4D97-AF65-F5344CB8AC3E}">
        <p14:creationId xmlns:p14="http://schemas.microsoft.com/office/powerpoint/2010/main" val="2948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78"/>
          <p:cNvGrpSpPr/>
          <p:nvPr/>
        </p:nvGrpSpPr>
        <p:grpSpPr>
          <a:xfrm>
            <a:off x="10015488" y="76200"/>
            <a:ext cx="2087700" cy="6400799"/>
            <a:chOff x="10015488" y="76200"/>
            <a:chExt cx="2087700" cy="6400799"/>
          </a:xfrm>
        </p:grpSpPr>
        <p:pic>
          <p:nvPicPr>
            <p:cNvPr id="565" name="Google Shape;565;p78"/>
            <p:cNvPicPr preferRelativeResize="0"/>
            <p:nvPr/>
          </p:nvPicPr>
          <p:blipFill rotWithShape="1">
            <a:blip r:embed="rId5">
              <a:alphaModFix/>
            </a:blip>
            <a:srcRect l="34942" r="30003" b="10634"/>
            <a:stretch/>
          </p:blipFill>
          <p:spPr>
            <a:xfrm>
              <a:off x="10399401" y="76200"/>
              <a:ext cx="1335399" cy="64007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6" name="Google Shape;566;p78"/>
            <p:cNvGrpSpPr/>
            <p:nvPr/>
          </p:nvGrpSpPr>
          <p:grpSpPr>
            <a:xfrm>
              <a:off x="10015488" y="196800"/>
              <a:ext cx="2087700" cy="5883000"/>
              <a:chOff x="8109720" y="218880"/>
              <a:chExt cx="2087700" cy="5883000"/>
            </a:xfrm>
          </p:grpSpPr>
          <p:sp>
            <p:nvSpPr>
              <p:cNvPr id="567" name="Google Shape;567;p78"/>
              <p:cNvSpPr/>
              <p:nvPr/>
            </p:nvSpPr>
            <p:spPr>
              <a:xfrm>
                <a:off x="8877600" y="1296720"/>
                <a:ext cx="6675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Air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78"/>
              <p:cNvSpPr/>
              <p:nvPr/>
            </p:nvSpPr>
            <p:spPr>
              <a:xfrm>
                <a:off x="8849880" y="1801080"/>
                <a:ext cx="4767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aSi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78"/>
              <p:cNvSpPr/>
              <p:nvPr/>
            </p:nvSpPr>
            <p:spPr>
              <a:xfrm>
                <a:off x="8738640" y="2556360"/>
                <a:ext cx="7791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SiO2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78"/>
              <p:cNvSpPr/>
              <p:nvPr/>
            </p:nvSpPr>
            <p:spPr>
              <a:xfrm>
                <a:off x="8849880" y="3222480"/>
                <a:ext cx="5721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aSi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78"/>
              <p:cNvSpPr/>
              <p:nvPr/>
            </p:nvSpPr>
            <p:spPr>
              <a:xfrm>
                <a:off x="8849880" y="4130640"/>
                <a:ext cx="7233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SiO2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78"/>
              <p:cNvSpPr/>
              <p:nvPr/>
            </p:nvSpPr>
            <p:spPr>
              <a:xfrm>
                <a:off x="8929440" y="5127480"/>
                <a:ext cx="5088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8"/>
              <p:cNvSpPr/>
              <p:nvPr/>
            </p:nvSpPr>
            <p:spPr>
              <a:xfrm>
                <a:off x="8613720" y="5737080"/>
                <a:ext cx="10797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Substrate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714160" y="64944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" name="Google Shape;575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015120" y="65412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Google Shape;576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315720" y="64944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7" name="Google Shape;577;p78"/>
              <p:cNvSpPr/>
              <p:nvPr/>
            </p:nvSpPr>
            <p:spPr>
              <a:xfrm>
                <a:off x="8109720" y="218880"/>
                <a:ext cx="20877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000"/>
                  <a:buFont typeface="Calibri"/>
                  <a:buNone/>
                </a:pPr>
                <a:r>
                  <a:rPr lang="en-US" sz="2000" b="1" i="0" u="none" strike="noStrike" cap="non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Incoming photons</a:t>
                </a: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78" name="Google Shape;578;p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280" y="2790720"/>
            <a:ext cx="4638960" cy="406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8"/>
          <p:cNvPicPr preferRelativeResize="0"/>
          <p:nvPr/>
        </p:nvPicPr>
        <p:blipFill rotWithShape="1">
          <a:blip r:embed="rId8">
            <a:alphaModFix/>
          </a:blip>
          <a:srcRect r="4780"/>
          <a:stretch/>
        </p:blipFill>
        <p:spPr>
          <a:xfrm>
            <a:off x="2293550" y="1174675"/>
            <a:ext cx="3946225" cy="294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78"/>
          <p:cNvCxnSpPr/>
          <p:nvPr/>
        </p:nvCxnSpPr>
        <p:spPr>
          <a:xfrm rot="10800000" flipH="1">
            <a:off x="4380479" y="805020"/>
            <a:ext cx="2218800" cy="1650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1" name="Google Shape;581;p78"/>
          <p:cNvCxnSpPr/>
          <p:nvPr/>
        </p:nvCxnSpPr>
        <p:spPr>
          <a:xfrm>
            <a:off x="4380479" y="2689919"/>
            <a:ext cx="2218800" cy="292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82" name="Google Shape;582;p78"/>
          <p:cNvSpPr/>
          <p:nvPr/>
        </p:nvSpPr>
        <p:spPr>
          <a:xfrm>
            <a:off x="550800" y="4959000"/>
            <a:ext cx="1011900" cy="759000"/>
          </a:xfrm>
          <a:prstGeom prst="rect">
            <a:avLst/>
          </a:prstGeom>
          <a:noFill/>
          <a:ln w="507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78"/>
          <p:cNvCxnSpPr/>
          <p:nvPr/>
        </p:nvCxnSpPr>
        <p:spPr>
          <a:xfrm rot="10800000" flipH="1">
            <a:off x="550800" y="1174320"/>
            <a:ext cx="1752900" cy="379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4" name="Google Shape;584;p78"/>
          <p:cNvCxnSpPr/>
          <p:nvPr/>
        </p:nvCxnSpPr>
        <p:spPr>
          <a:xfrm rot="10800000" flipH="1">
            <a:off x="1559160" y="4121640"/>
            <a:ext cx="2806500" cy="161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85" name="Google Shape;585;p78"/>
          <p:cNvSpPr/>
          <p:nvPr/>
        </p:nvSpPr>
        <p:spPr>
          <a:xfrm>
            <a:off x="4157280" y="2456280"/>
            <a:ext cx="222900" cy="233700"/>
          </a:xfrm>
          <a:prstGeom prst="rect">
            <a:avLst/>
          </a:prstGeom>
          <a:noFill/>
          <a:ln w="255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8"/>
          <p:cNvSpPr/>
          <p:nvPr/>
        </p:nvSpPr>
        <p:spPr>
          <a:xfrm>
            <a:off x="212400" y="244800"/>
            <a:ext cx="29142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</a:t>
            </a:r>
            <a:r>
              <a:rPr lang="en-US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Pixel Devices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Google Shape;587;p78"/>
          <p:cNvCxnSpPr/>
          <p:nvPr/>
        </p:nvCxnSpPr>
        <p:spPr>
          <a:xfrm rot="10800000">
            <a:off x="2909160" y="244920"/>
            <a:ext cx="0" cy="2445000"/>
          </a:xfrm>
          <a:prstGeom prst="straightConnector1">
            <a:avLst/>
          </a:prstGeom>
          <a:noFill/>
          <a:ln w="28425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88" name="Google Shape;588;p78"/>
          <p:cNvCxnSpPr/>
          <p:nvPr/>
        </p:nvCxnSpPr>
        <p:spPr>
          <a:xfrm rot="10800000">
            <a:off x="5613480" y="248520"/>
            <a:ext cx="0" cy="2445000"/>
          </a:xfrm>
          <a:prstGeom prst="straightConnector1">
            <a:avLst/>
          </a:prstGeom>
          <a:noFill/>
          <a:ln w="28425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89" name="Google Shape;589;p78"/>
          <p:cNvSpPr/>
          <p:nvPr/>
        </p:nvSpPr>
        <p:spPr>
          <a:xfrm>
            <a:off x="2973240" y="605880"/>
            <a:ext cx="256608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 cap="flat" cmpd="sng">
            <a:solidFill>
              <a:srgbClr val="00B0F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590" name="Google Shape;590;p78"/>
          <p:cNvSpPr/>
          <p:nvPr/>
        </p:nvSpPr>
        <p:spPr>
          <a:xfrm>
            <a:off x="3720240" y="195480"/>
            <a:ext cx="132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2.5 mm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8"/>
          <p:cNvSpPr/>
          <p:nvPr/>
        </p:nvSpPr>
        <p:spPr>
          <a:xfrm>
            <a:off x="4884999" y="6212796"/>
            <a:ext cx="63450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Available Commercially now !!!</a:t>
            </a:r>
            <a:endParaRPr sz="3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78"/>
          <p:cNvGrpSpPr/>
          <p:nvPr/>
        </p:nvGrpSpPr>
        <p:grpSpPr>
          <a:xfrm>
            <a:off x="6589125" y="793200"/>
            <a:ext cx="3114227" cy="5135051"/>
            <a:chOff x="8745725" y="706925"/>
            <a:chExt cx="3114227" cy="5135051"/>
          </a:xfrm>
        </p:grpSpPr>
        <p:pic>
          <p:nvPicPr>
            <p:cNvPr id="593" name="Google Shape;593;p78"/>
            <p:cNvPicPr preferRelativeResize="0"/>
            <p:nvPr/>
          </p:nvPicPr>
          <p:blipFill rotWithShape="1">
            <a:blip r:embed="rId9">
              <a:alphaModFix/>
            </a:blip>
            <a:srcRect l="9397" r="42289"/>
            <a:stretch/>
          </p:blipFill>
          <p:spPr>
            <a:xfrm>
              <a:off x="8745725" y="706925"/>
              <a:ext cx="3065275" cy="5135051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94" name="Google Shape;594;p78"/>
            <p:cNvSpPr/>
            <p:nvPr/>
          </p:nvSpPr>
          <p:spPr>
            <a:xfrm>
              <a:off x="10775752" y="2138580"/>
              <a:ext cx="10842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60 nm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8"/>
            <p:cNvSpPr/>
            <p:nvPr/>
          </p:nvSpPr>
          <p:spPr>
            <a:xfrm>
              <a:off x="9282023" y="1219200"/>
              <a:ext cx="12381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100 nm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6" name="Google Shape;596;p78"/>
            <p:cNvCxnSpPr/>
            <p:nvPr/>
          </p:nvCxnSpPr>
          <p:spPr>
            <a:xfrm>
              <a:off x="9420045" y="1038045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7" name="Google Shape;597;p78"/>
            <p:cNvCxnSpPr/>
            <p:nvPr/>
          </p:nvCxnSpPr>
          <p:spPr>
            <a:xfrm rot="10800000">
              <a:off x="9420045" y="1628955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8" name="Google Shape;598;p78"/>
            <p:cNvCxnSpPr/>
            <p:nvPr/>
          </p:nvCxnSpPr>
          <p:spPr>
            <a:xfrm rot="10800000">
              <a:off x="10910977" y="2514600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9" name="Google Shape;599;p78"/>
            <p:cNvCxnSpPr/>
            <p:nvPr/>
          </p:nvCxnSpPr>
          <p:spPr>
            <a:xfrm>
              <a:off x="10910977" y="1981200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600" name="Google Shape;600;p78"/>
          <p:cNvCxnSpPr/>
          <p:nvPr/>
        </p:nvCxnSpPr>
        <p:spPr>
          <a:xfrm flipH="1">
            <a:off x="9733500" y="3657600"/>
            <a:ext cx="553500" cy="1930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601" name="Google Shape;601;p78"/>
          <p:cNvCxnSpPr/>
          <p:nvPr/>
        </p:nvCxnSpPr>
        <p:spPr>
          <a:xfrm rot="10800000">
            <a:off x="9704700" y="800400"/>
            <a:ext cx="582300" cy="2781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pic>
        <p:nvPicPr>
          <p:cNvPr id="2" name="Audio Recording Nov 11, 2020 at 3:56:09 PM" descr="Audio Recording Nov 11, 2020 at 3:56:09 PM">
            <a:hlinkClick r:id="" action="ppaction://media"/>
            <a:extLst>
              <a:ext uri="{FF2B5EF4-FFF2-40B4-BE49-F238E27FC236}">
                <a16:creationId xmlns:a16="http://schemas.microsoft.com/office/drawing/2014/main" id="{41E55B1B-1685-F14F-9E20-57C7428EC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57117" y="60999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8"/>
          <p:cNvSpPr txBox="1">
            <a:spLocks noGrp="1"/>
          </p:cNvSpPr>
          <p:nvPr>
            <p:ph type="title"/>
          </p:nvPr>
        </p:nvSpPr>
        <p:spPr>
          <a:xfrm>
            <a:off x="0" y="337351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/>
              <a:t>Future of Computing</a:t>
            </a:r>
            <a:endParaRPr dirty="0"/>
          </a:p>
        </p:txBody>
      </p:sp>
      <p:sp>
        <p:nvSpPr>
          <p:cNvPr id="860" name="Google Shape;860;p98"/>
          <p:cNvSpPr txBox="1">
            <a:spLocks noGrp="1"/>
          </p:cNvSpPr>
          <p:nvPr>
            <p:ph idx="1"/>
          </p:nvPr>
        </p:nvSpPr>
        <p:spPr>
          <a:xfrm>
            <a:off x="762000" y="137160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High Performance Computing. (HPC)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Traditional model of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computation</a:t>
            </a: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ea typeface="Calibri"/>
              <a:cs typeface="Calibri"/>
              <a:sym typeface="Calibri"/>
            </a:endParaRPr>
          </a:p>
          <a:p>
            <a:pPr marL="514350" indent="-4572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>
                <a:solidFill>
                  <a:schemeClr val="accent5"/>
                </a:solidFill>
              </a:rPr>
              <a:t>Quantum </a:t>
            </a:r>
            <a:r>
              <a:rPr lang="en-US" dirty="0">
                <a:solidFill>
                  <a:schemeClr val="accent5"/>
                </a:solidFill>
              </a:rPr>
              <a:t>Computing and Networking (</a:t>
            </a:r>
            <a:r>
              <a:rPr lang="en-US" dirty="0" smtClean="0">
                <a:solidFill>
                  <a:schemeClr val="accent5"/>
                </a:solidFill>
              </a:rPr>
              <a:t>QC)</a:t>
            </a:r>
          </a:p>
          <a:p>
            <a:pPr marL="914400" lvl="1" indent="-4572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>
                <a:solidFill>
                  <a:schemeClr val="accent5"/>
                </a:solidFill>
              </a:rPr>
              <a:t>Can </a:t>
            </a:r>
            <a:r>
              <a:rPr lang="en-US" dirty="0">
                <a:solidFill>
                  <a:schemeClr val="accent5"/>
                </a:solidFill>
              </a:rPr>
              <a:t>outperform HPC in some tasks</a:t>
            </a:r>
          </a:p>
          <a:p>
            <a:pPr marL="457200" lvl="1" indent="0">
              <a:buClr>
                <a:srgbClr val="FF0000"/>
              </a:buClr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Neuromorphic Computing (NC)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“Neuroscience” inspired architecture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 dirty="0">
                <a:solidFill>
                  <a:srgbClr val="FF0000"/>
                </a:solidFill>
              </a:rPr>
              <a:t>Dedicated Hardware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Recording Nov 11, 2020 at 3:25:43 PM" descr="Audio Recording Nov 11, 2020 at 3:25:43 PM">
            <a:hlinkClick r:id="" action="ppaction://media"/>
            <a:extLst>
              <a:ext uri="{FF2B5EF4-FFF2-40B4-BE49-F238E27FC236}">
                <a16:creationId xmlns:a16="http://schemas.microsoft.com/office/drawing/2014/main" id="{67EA1A61-3D46-294B-AA91-51B04CE2B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263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69821</TotalTime>
  <Words>1712</Words>
  <Application>Microsoft Office PowerPoint</Application>
  <PresentationFormat>Widescreen</PresentationFormat>
  <Paragraphs>420</Paragraphs>
  <Slides>70</Slides>
  <Notes>27</Notes>
  <HiddenSlides>4</HiddenSlides>
  <MMClips>7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90" baseType="lpstr">
      <vt:lpstr>Arial</vt:lpstr>
      <vt:lpstr>Avenir Next</vt:lpstr>
      <vt:lpstr>Avenir Next Ultra Light</vt:lpstr>
      <vt:lpstr>Calibri</vt:lpstr>
      <vt:lpstr>Calibri Light</vt:lpstr>
      <vt:lpstr>Comic Sans MS</vt:lpstr>
      <vt:lpstr>Corbel</vt:lpstr>
      <vt:lpstr>Gill Sans MT</vt:lpstr>
      <vt:lpstr>Helvetica</vt:lpstr>
      <vt:lpstr>Helvetica Light</vt:lpstr>
      <vt:lpstr>Helvetica Neue</vt:lpstr>
      <vt:lpstr>Latin Modern Sans 10</vt:lpstr>
      <vt:lpstr>LMRoman10</vt:lpstr>
      <vt:lpstr>Open Sans</vt:lpstr>
      <vt:lpstr>Symbol</vt:lpstr>
      <vt:lpstr>Times New Roman</vt:lpstr>
      <vt:lpstr>Wingdings</vt:lpstr>
      <vt:lpstr>2_Office Theme</vt:lpstr>
      <vt:lpstr>3_Office Theme</vt:lpstr>
      <vt:lpstr>Graph</vt:lpstr>
      <vt:lpstr>Superconductors, light, and the “age of of cognition”</vt:lpstr>
      <vt:lpstr>High Performance Single Photon Detectors</vt:lpstr>
      <vt:lpstr>Photonic Quantum Information Requirements</vt:lpstr>
      <vt:lpstr>Conventional Single-Photon Detectors</vt:lpstr>
      <vt:lpstr>Low Temperature Physics = High Performance</vt:lpstr>
      <vt:lpstr>Superconducting Nanowire Single Photon Detectors:  </vt:lpstr>
      <vt:lpstr>Simplicity of Superconducting Nanowire Single Photoncs Detectors</vt:lpstr>
      <vt:lpstr>PowerPoint Presentation</vt:lpstr>
      <vt:lpstr>Future of Computing</vt:lpstr>
      <vt:lpstr>Structure of a Biological Neuron</vt:lpstr>
      <vt:lpstr>Fast Introduction to Neural Networks</vt:lpstr>
      <vt:lpstr>Supervised Learning</vt:lpstr>
      <vt:lpstr>Machine learning hardware</vt:lpstr>
      <vt:lpstr>PowerPoint Presentation</vt:lpstr>
      <vt:lpstr>Question:  Why do we need Generation 3? Answer:  Energy Efficiency and Size</vt:lpstr>
      <vt:lpstr>Spiking Neural Networks / Dedicated Hardware</vt:lpstr>
      <vt:lpstr>Energy and Training Targets</vt:lpstr>
      <vt:lpstr>Energy estimates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SOEN technical approach superconducting optoelectronic networks</vt:lpstr>
      <vt:lpstr>cryogenic silicon photonics platform: recent results</vt:lpstr>
      <vt:lpstr>PowerPoint Presentation</vt:lpstr>
      <vt:lpstr>All-silicon light emitting diodes</vt:lpstr>
      <vt:lpstr>Co-integration: Silicon LEDs + SNSPDs</vt:lpstr>
      <vt:lpstr>All-silicon light emitting diodes</vt:lpstr>
      <vt:lpstr>Nano-cryotron thermal switch</vt:lpstr>
      <vt:lpstr>Superconductor-to-semiconductor interface</vt:lpstr>
      <vt:lpstr>First steps toward photonic networks</vt:lpstr>
      <vt:lpstr>PowerPoint Presentation</vt:lpstr>
      <vt:lpstr>PowerPoint Presentation</vt:lpstr>
      <vt:lpstr>PowerPoint Presentation</vt:lpstr>
      <vt:lpstr>PowerPoint Presentation</vt:lpstr>
      <vt:lpstr>Full Superconducting Optoelectronic Neuron</vt:lpstr>
      <vt:lpstr>Eventual transfer to 300 mm foundry</vt:lpstr>
      <vt:lpstr>PowerPoint Presentation</vt:lpstr>
      <vt:lpstr>PowerPoint Presentation</vt:lpstr>
      <vt:lpstr>Free-space interconnects for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NIST team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Shainline, Jeffrey M.</dc:creator>
  <cp:lastModifiedBy>Sae Woo Nam</cp:lastModifiedBy>
  <cp:revision>789</cp:revision>
  <dcterms:created xsi:type="dcterms:W3CDTF">2015-07-27T16:04:04Z</dcterms:created>
  <dcterms:modified xsi:type="dcterms:W3CDTF">2022-08-22T22:11:15Z</dcterms:modified>
</cp:coreProperties>
</file>